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3"/>
  </p:notesMasterIdLst>
  <p:sldIdLst>
    <p:sldId id="256" r:id="rId2"/>
    <p:sldId id="257" r:id="rId3"/>
    <p:sldId id="285" r:id="rId4"/>
    <p:sldId id="260" r:id="rId5"/>
    <p:sldId id="261" r:id="rId6"/>
    <p:sldId id="262" r:id="rId7"/>
    <p:sldId id="286" r:id="rId8"/>
    <p:sldId id="258" r:id="rId9"/>
    <p:sldId id="288" r:id="rId10"/>
    <p:sldId id="289" r:id="rId11"/>
    <p:sldId id="290" r:id="rId12"/>
    <p:sldId id="291" r:id="rId13"/>
    <p:sldId id="266" r:id="rId14"/>
    <p:sldId id="267" r:id="rId15"/>
    <p:sldId id="269" r:id="rId16"/>
    <p:sldId id="268" r:id="rId17"/>
    <p:sldId id="271" r:id="rId18"/>
    <p:sldId id="270"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64354"/>
  </p:normalViewPr>
  <p:slideViewPr>
    <p:cSldViewPr snapToGrid="0" snapToObjects="1">
      <p:cViewPr varScale="1">
        <p:scale>
          <a:sx n="80" d="100"/>
          <a:sy n="80" d="100"/>
        </p:scale>
        <p:origin x="1136"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213B26E-BC89-934C-A903-B42ACDE20689}" type="datetimeFigureOut">
              <a:rPr lang="en-US" smtClean="0"/>
              <a:t>5/28/20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3B79B2C-9704-5248-95DC-834003CD586D}" type="slidenum">
              <a:rPr lang="en-US" smtClean="0"/>
              <a:t>‹#›</a:t>
            </a:fld>
            <a:endParaRPr lang="en-US"/>
          </a:p>
        </p:txBody>
      </p:sp>
    </p:spTree>
    <p:extLst>
      <p:ext uri="{BB962C8B-B14F-4D97-AF65-F5344CB8AC3E}">
        <p14:creationId xmlns:p14="http://schemas.microsoft.com/office/powerpoint/2010/main" val="42268812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hypothesis.works/articles/quickcheck-in-every-language/" TargetMode="External"/><Relationship Id="rId2" Type="http://schemas.openxmlformats.org/officeDocument/2006/relationships/slide" Target="../slides/slide26.xml"/><Relationship Id="rId1" Type="http://schemas.openxmlformats.org/officeDocument/2006/relationships/notesMaster" Target="../notesMasters/notesMaster1.xml"/><Relationship Id="rId6" Type="http://schemas.openxmlformats.org/officeDocument/2006/relationships/hyperlink" Target="https://www.scalacheck.org/" TargetMode="External"/><Relationship Id="rId5" Type="http://schemas.openxmlformats.org/officeDocument/2006/relationships/hyperlink" Target="https://hypothesis.works/" TargetMode="External"/><Relationship Id="rId4" Type="http://schemas.openxmlformats.org/officeDocument/2006/relationships/hyperlink" Target="https://github.com/jsverify/jsverify" TargetMode="Externa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dirty="0">
                <a:solidFill>
                  <a:srgbClr val="000000"/>
                </a:solidFill>
              </a:rPr>
              <a:t>Today we are going to learn about a different way of testing our software, called Property Based Testing.</a:t>
            </a:r>
          </a:p>
          <a:p>
            <a:r>
              <a:rPr lang="en-GB" sz="1200" dirty="0">
                <a:solidFill>
                  <a:srgbClr val="000000"/>
                </a:solidFill>
              </a:rPr>
              <a:t>We’ll learn </a:t>
            </a:r>
          </a:p>
          <a:p>
            <a:r>
              <a:rPr lang="en-GB" sz="1200" dirty="0">
                <a:solidFill>
                  <a:srgbClr val="000000"/>
                </a:solidFill>
              </a:rPr>
              <a:t>- what it is, and how it differs from traditional testing, and what advantages it offers over traditional testing</a:t>
            </a:r>
          </a:p>
          <a:p>
            <a:r>
              <a:rPr lang="en-GB" sz="1200" dirty="0">
                <a:solidFill>
                  <a:srgbClr val="000000"/>
                </a:solidFill>
              </a:rPr>
              <a:t>- see some demos on how we can write our own Property based tests, which should help explain what Property Bases Testing is all about.</a:t>
            </a:r>
          </a:p>
          <a:p>
            <a:r>
              <a:rPr lang="en-GB" sz="1200" dirty="0">
                <a:solidFill>
                  <a:srgbClr val="000000"/>
                </a:solidFill>
              </a:rPr>
              <a:t>- then we’ll put it into practice with Diamond Kata, using some PB tests to assert that our code is working correctly</a:t>
            </a:r>
          </a:p>
          <a:p>
            <a:endParaRPr lang="en-GB" sz="1200" dirty="0">
              <a:solidFill>
                <a:srgbClr val="000000"/>
              </a:solidFill>
            </a:endParaRPr>
          </a:p>
          <a:p>
            <a:r>
              <a:rPr lang="en-GB" sz="1200" dirty="0">
                <a:solidFill>
                  <a:srgbClr val="000000"/>
                </a:solidFill>
              </a:rPr>
              <a:t>I’m not expecting you to be experts by the end, I simply want to get you interested in reading more about it and giving it ago.</a:t>
            </a:r>
          </a:p>
          <a:p>
            <a:r>
              <a:rPr lang="en-GB" sz="1200" dirty="0">
                <a:solidFill>
                  <a:srgbClr val="000000"/>
                </a:solidFill>
              </a:rPr>
              <a:t>Indeed, I’m not claiming to be an expert myself, nearly and advanced beginner who sees the benefits and wants to share.</a:t>
            </a:r>
          </a:p>
          <a:p>
            <a:endParaRPr lang="en-US" dirty="0"/>
          </a:p>
        </p:txBody>
      </p:sp>
      <p:sp>
        <p:nvSpPr>
          <p:cNvPr id="4" name="Slide Number Placeholder 3"/>
          <p:cNvSpPr>
            <a:spLocks noGrp="1"/>
          </p:cNvSpPr>
          <p:nvPr>
            <p:ph type="sldNum" sz="quarter" idx="5"/>
          </p:nvPr>
        </p:nvSpPr>
        <p:spPr/>
        <p:txBody>
          <a:bodyPr/>
          <a:lstStyle/>
          <a:p>
            <a:fld id="{23B79B2C-9704-5248-95DC-834003CD586D}" type="slidenum">
              <a:rPr lang="en-US" smtClean="0"/>
              <a:t>2</a:t>
            </a:fld>
            <a:endParaRPr lang="en-US"/>
          </a:p>
        </p:txBody>
      </p:sp>
    </p:spTree>
    <p:extLst>
      <p:ext uri="{BB962C8B-B14F-4D97-AF65-F5344CB8AC3E}">
        <p14:creationId xmlns:p14="http://schemas.microsoft.com/office/powerpoint/2010/main" val="15860127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So we write a few more tests and we end up with something like this (I’ve used dynamic here in order to simulate dynamic typing in </a:t>
            </a:r>
            <a:r>
              <a:rPr lang="en-GB" sz="1200" kern="1200" dirty="0" err="1">
                <a:solidFill>
                  <a:schemeClr val="tx1"/>
                </a:solidFill>
                <a:effectLst/>
                <a:latin typeface="+mn-lt"/>
                <a:ea typeface="+mn-ea"/>
                <a:cs typeface="+mn-cs"/>
              </a:rPr>
              <a:t>Javascript</a:t>
            </a:r>
            <a:r>
              <a:rPr lang="en-GB" sz="1200" kern="1200" dirty="0">
                <a:solidFill>
                  <a:schemeClr val="tx1"/>
                </a:solidFill>
                <a:effectLst/>
                <a:latin typeface="+mn-lt"/>
                <a:ea typeface="+mn-ea"/>
                <a:cs typeface="+mn-cs"/>
              </a:rPr>
              <a:t> rather that switch to </a:t>
            </a:r>
            <a:r>
              <a:rPr lang="en-GB" sz="1200" kern="1200" dirty="0" err="1">
                <a:solidFill>
                  <a:schemeClr val="tx1"/>
                </a:solidFill>
                <a:effectLst/>
                <a:latin typeface="+mn-lt"/>
                <a:ea typeface="+mn-ea"/>
                <a:cs typeface="+mn-cs"/>
              </a:rPr>
              <a:t>Javascript</a:t>
            </a:r>
            <a:r>
              <a:rPr lang="en-GB" sz="1200" kern="1200" dirty="0">
                <a:solidFill>
                  <a:schemeClr val="tx1"/>
                </a:solidFill>
                <a:effectLst/>
                <a:latin typeface="+mn-lt"/>
                <a:ea typeface="+mn-ea"/>
                <a:cs typeface="+mn-cs"/>
              </a:rPr>
              <a:t>. Please don’t do this in your code, this is not a recommendation or an endorsement)  </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We’ve refactored our tests into test cases to reduce the duplication, and we’ve got a lot more tests than we started with.</a:t>
            </a:r>
          </a:p>
          <a:p>
            <a:r>
              <a:rPr lang="en-GB" sz="1200" kern="1200" dirty="0">
                <a:solidFill>
                  <a:schemeClr val="tx1"/>
                </a:solidFill>
                <a:effectLst/>
                <a:latin typeface="+mn-lt"/>
                <a:ea typeface="+mn-ea"/>
                <a:cs typeface="+mn-cs"/>
              </a:rPr>
              <a:t>Great!</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a:t>
            </a:r>
            <a:br>
              <a:rPr lang="en-GB" sz="1200" kern="1200" dirty="0">
                <a:solidFill>
                  <a:schemeClr val="tx1"/>
                </a:solidFill>
                <a:effectLst/>
                <a:latin typeface="+mn-lt"/>
                <a:ea typeface="+mn-ea"/>
                <a:cs typeface="+mn-cs"/>
              </a:rPr>
            </a:br>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But are we done? </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Where do we stop?</a:t>
            </a:r>
          </a:p>
          <a:p>
            <a:endParaRPr lang="en-GB" sz="1200" kern="1200" dirty="0">
              <a:solidFill>
                <a:schemeClr val="tx1"/>
              </a:solidFill>
              <a:effectLst/>
              <a:latin typeface="+mn-lt"/>
              <a:ea typeface="+mn-ea"/>
              <a:cs typeface="+mn-cs"/>
            </a:endParaRPr>
          </a:p>
          <a:p>
            <a:endParaRPr lang="en-GB" sz="1200" kern="1200" dirty="0">
              <a:solidFill>
                <a:schemeClr val="tx1"/>
              </a:solidFill>
              <a:effectLst/>
              <a:latin typeface="+mn-lt"/>
              <a:ea typeface="+mn-ea"/>
              <a:cs typeface="+mn-cs"/>
            </a:endParaRPr>
          </a:p>
          <a:p>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23B79B2C-9704-5248-95DC-834003CD586D}" type="slidenum">
              <a:rPr lang="en-US" smtClean="0"/>
              <a:t>11</a:t>
            </a:fld>
            <a:endParaRPr lang="en-US"/>
          </a:p>
        </p:txBody>
      </p:sp>
    </p:spTree>
    <p:extLst>
      <p:ext uri="{BB962C8B-B14F-4D97-AF65-F5344CB8AC3E}">
        <p14:creationId xmlns:p14="http://schemas.microsoft.com/office/powerpoint/2010/main" val="31542277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Property Based testing is a different form of Test Driven Development. </a:t>
            </a:r>
          </a:p>
          <a:p>
            <a:r>
              <a:rPr lang="en-GB" sz="1200" kern="1200" dirty="0">
                <a:solidFill>
                  <a:schemeClr val="tx1"/>
                </a:solidFill>
                <a:effectLst/>
                <a:latin typeface="+mn-lt"/>
                <a:ea typeface="+mn-ea"/>
                <a:cs typeface="+mn-cs"/>
              </a:rPr>
              <a:t>So like example based testing, we still write our tests up front.</a:t>
            </a:r>
          </a:p>
          <a:p>
            <a:r>
              <a:rPr lang="en-GB" sz="1200" kern="1200" dirty="0">
                <a:solidFill>
                  <a:schemeClr val="tx1"/>
                </a:solidFill>
                <a:effectLst/>
                <a:latin typeface="+mn-lt"/>
                <a:ea typeface="+mn-ea"/>
                <a:cs typeface="+mn-cs"/>
              </a:rPr>
              <a:t>But instead of arbitrarily thinking up our test scenarios and hard coding the inputs and expected outputs  </a:t>
            </a:r>
          </a:p>
          <a:p>
            <a:endParaRPr lang="en-GB"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PB Tests</a:t>
            </a:r>
          </a:p>
          <a:p>
            <a:r>
              <a:rPr lang="en-GB" sz="1200" kern="1200" dirty="0">
                <a:solidFill>
                  <a:schemeClr val="tx1"/>
                </a:solidFill>
                <a:effectLst/>
                <a:latin typeface="+mn-lt"/>
                <a:ea typeface="+mn-ea"/>
                <a:cs typeface="+mn-cs"/>
              </a:rPr>
              <a:t>- use randomly generated input data </a:t>
            </a:r>
          </a:p>
          <a:p>
            <a:r>
              <a:rPr lang="en-GB" sz="1200" kern="1200" dirty="0">
                <a:solidFill>
                  <a:schemeClr val="tx1"/>
                </a:solidFill>
                <a:effectLst/>
                <a:latin typeface="+mn-lt"/>
                <a:ea typeface="+mn-ea"/>
                <a:cs typeface="+mn-cs"/>
              </a:rPr>
              <a:t>in order </a:t>
            </a:r>
          </a:p>
          <a:p>
            <a:r>
              <a:rPr lang="en-GB" sz="1200" kern="1200" dirty="0">
                <a:solidFill>
                  <a:schemeClr val="tx1"/>
                </a:solidFill>
                <a:effectLst/>
                <a:latin typeface="+mn-lt"/>
                <a:ea typeface="+mn-ea"/>
                <a:cs typeface="+mn-cs"/>
              </a:rPr>
              <a:t>- to execute the test, a random number of times. (Let’s say 100 times…for reasons that will become clear shortly)</a:t>
            </a:r>
          </a:p>
          <a:p>
            <a:endParaRPr lang="en-US" dirty="0"/>
          </a:p>
        </p:txBody>
      </p:sp>
      <p:sp>
        <p:nvSpPr>
          <p:cNvPr id="4" name="Slide Number Placeholder 3"/>
          <p:cNvSpPr>
            <a:spLocks noGrp="1"/>
          </p:cNvSpPr>
          <p:nvPr>
            <p:ph type="sldNum" sz="quarter" idx="5"/>
          </p:nvPr>
        </p:nvSpPr>
        <p:spPr/>
        <p:txBody>
          <a:bodyPr/>
          <a:lstStyle/>
          <a:p>
            <a:fld id="{23B79B2C-9704-5248-95DC-834003CD586D}" type="slidenum">
              <a:rPr lang="en-US" smtClean="0"/>
              <a:t>12</a:t>
            </a:fld>
            <a:endParaRPr lang="en-US"/>
          </a:p>
        </p:txBody>
      </p:sp>
    </p:spTree>
    <p:extLst>
      <p:ext uri="{BB962C8B-B14F-4D97-AF65-F5344CB8AC3E}">
        <p14:creationId xmlns:p14="http://schemas.microsoft.com/office/powerpoint/2010/main" val="34220455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Let’s focus on the first part of that: Random Test data….</a:t>
            </a:r>
          </a:p>
          <a:p>
            <a:br>
              <a:rPr lang="en-GB" sz="1200" kern="1200" dirty="0">
                <a:solidFill>
                  <a:schemeClr val="tx1"/>
                </a:solidFill>
                <a:effectLst/>
                <a:latin typeface="+mn-lt"/>
                <a:ea typeface="+mn-ea"/>
                <a:cs typeface="+mn-cs"/>
              </a:rPr>
            </a:br>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Because our input data is randomly generated, we don’t actually know upfront what our input data is going to be.</a:t>
            </a:r>
          </a:p>
          <a:p>
            <a:r>
              <a:rPr lang="en-GB" sz="1200" kern="1200" dirty="0">
                <a:solidFill>
                  <a:schemeClr val="tx1"/>
                </a:solidFill>
                <a:effectLst/>
                <a:latin typeface="+mn-lt"/>
                <a:ea typeface="+mn-ea"/>
                <a:cs typeface="+mn-cs"/>
              </a:rPr>
              <a:t>And because we don’t know what our input data is going to be, we also have no idea of what the output of our functions under test will be …</a:t>
            </a:r>
          </a:p>
          <a:p>
            <a:br>
              <a:rPr lang="en-GB" sz="1200" kern="1200" dirty="0">
                <a:solidFill>
                  <a:schemeClr val="tx1"/>
                </a:solidFill>
                <a:effectLst/>
                <a:latin typeface="+mn-lt"/>
                <a:ea typeface="+mn-ea"/>
                <a:cs typeface="+mn-cs"/>
              </a:rPr>
            </a:br>
            <a:endParaRPr lang="en-GB" sz="1200" kern="1200" dirty="0">
              <a:solidFill>
                <a:schemeClr val="tx1"/>
              </a:solidFill>
              <a:effectLst/>
              <a:latin typeface="+mn-lt"/>
              <a:ea typeface="+mn-ea"/>
              <a:cs typeface="+mn-cs"/>
            </a:endParaRPr>
          </a:p>
          <a:p>
            <a:pPr lvl="1"/>
            <a:r>
              <a:rPr lang="en-GB" sz="1200" kern="1200" dirty="0">
                <a:solidFill>
                  <a:schemeClr val="tx1"/>
                </a:solidFill>
                <a:effectLst/>
                <a:latin typeface="+mn-lt"/>
                <a:ea typeface="+mn-ea"/>
                <a:cs typeface="+mn-cs"/>
              </a:rPr>
              <a:t>PAUSE for thinking time</a:t>
            </a:r>
          </a:p>
          <a:p>
            <a:br>
              <a:rPr lang="en-GB" sz="1200" kern="1200" dirty="0">
                <a:solidFill>
                  <a:schemeClr val="tx1"/>
                </a:solidFill>
                <a:effectLst/>
                <a:latin typeface="+mn-lt"/>
                <a:ea typeface="+mn-ea"/>
                <a:cs typeface="+mn-cs"/>
              </a:rPr>
            </a:br>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And now you are probably thinking, ‘well then how are we meant to know if its successful or not?’</a:t>
            </a:r>
          </a:p>
          <a:p>
            <a:r>
              <a:rPr lang="en-GB" sz="1200" kern="1200" dirty="0">
                <a:solidFill>
                  <a:schemeClr val="tx1"/>
                </a:solidFill>
                <a:effectLst/>
                <a:latin typeface="+mn-lt"/>
                <a:ea typeface="+mn-ea"/>
                <a:cs typeface="+mn-cs"/>
              </a:rPr>
              <a:t>And the sort answer to that is …that we need to calculate what the answer should be, and assert that the actual result matched the calculated result.</a:t>
            </a:r>
          </a:p>
        </p:txBody>
      </p:sp>
      <p:sp>
        <p:nvSpPr>
          <p:cNvPr id="4" name="Slide Number Placeholder 3"/>
          <p:cNvSpPr>
            <a:spLocks noGrp="1"/>
          </p:cNvSpPr>
          <p:nvPr>
            <p:ph type="sldNum" sz="quarter" idx="5"/>
          </p:nvPr>
        </p:nvSpPr>
        <p:spPr/>
        <p:txBody>
          <a:bodyPr/>
          <a:lstStyle/>
          <a:p>
            <a:fld id="{23B79B2C-9704-5248-95DC-834003CD586D}" type="slidenum">
              <a:rPr lang="en-US" smtClean="0"/>
              <a:t>13</a:t>
            </a:fld>
            <a:endParaRPr lang="en-US"/>
          </a:p>
        </p:txBody>
      </p:sp>
    </p:spTree>
    <p:extLst>
      <p:ext uri="{BB962C8B-B14F-4D97-AF65-F5344CB8AC3E}">
        <p14:creationId xmlns:p14="http://schemas.microsoft.com/office/powerpoint/2010/main" val="2811231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Ok, so here we have a test that randomly generates the input, pumps it into our add function to get the result, and also, calculates what the expected result should be.</a:t>
            </a:r>
          </a:p>
          <a:p>
            <a:r>
              <a:rPr lang="en-GB" sz="1200" kern="1200" dirty="0">
                <a:solidFill>
                  <a:schemeClr val="tx1"/>
                </a:solidFill>
                <a:effectLst/>
                <a:latin typeface="+mn-lt"/>
                <a:ea typeface="+mn-ea"/>
                <a:cs typeface="+mn-cs"/>
              </a:rPr>
              <a:t>And this works, but there is an issue with this:</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Because I have duplicated the logic from the actual implementation in the test…and this is bad because now I have two lots of code to maintain.</a:t>
            </a:r>
          </a:p>
          <a:p>
            <a:r>
              <a:rPr lang="en-GB" sz="1200" kern="1200" dirty="0">
                <a:solidFill>
                  <a:schemeClr val="tx1"/>
                </a:solidFill>
                <a:effectLst/>
                <a:latin typeface="+mn-lt"/>
                <a:ea typeface="+mn-ea"/>
                <a:cs typeface="+mn-cs"/>
              </a:rPr>
              <a:t>And we don’t want that - that breaks the DRY principle, and basically guarantees that when the requirements for this function change, we’ll need to apply two changes to the code base.</a:t>
            </a:r>
          </a:p>
          <a:p>
            <a:r>
              <a:rPr lang="en-GB" sz="1200" kern="1200" dirty="0">
                <a:solidFill>
                  <a:schemeClr val="tx1"/>
                </a:solidFill>
                <a:effectLst/>
                <a:latin typeface="+mn-lt"/>
                <a:ea typeface="+mn-ea"/>
                <a:cs typeface="+mn-cs"/>
              </a:rPr>
              <a:t>And this is bad regardless of whether you are writing Example Based Tests or Property Based tests.</a:t>
            </a:r>
          </a:p>
          <a:p>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23B79B2C-9704-5248-95DC-834003CD586D}" type="slidenum">
              <a:rPr lang="en-US" smtClean="0"/>
              <a:t>14</a:t>
            </a:fld>
            <a:endParaRPr lang="en-US"/>
          </a:p>
        </p:txBody>
      </p:sp>
    </p:spTree>
    <p:extLst>
      <p:ext uri="{BB962C8B-B14F-4D97-AF65-F5344CB8AC3E}">
        <p14:creationId xmlns:p14="http://schemas.microsoft.com/office/powerpoint/2010/main" val="5768342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Lets take a Segway for a moment, and start by understanding the term Properties.</a:t>
            </a:r>
          </a:p>
          <a:p>
            <a:r>
              <a:rPr lang="en-GB" sz="1200" kern="1200" dirty="0">
                <a:solidFill>
                  <a:schemeClr val="tx1"/>
                </a:solidFill>
                <a:effectLst/>
                <a:latin typeface="+mn-lt"/>
                <a:ea typeface="+mn-ea"/>
                <a:cs typeface="+mn-cs"/>
              </a:rPr>
              <a:t>What do we mean by Properties?</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Well, It’s not the getters and setters we see on objects in C# (show some code) - its got nothing to do with those properties, so put those out of your head</a:t>
            </a:r>
          </a:p>
          <a:p>
            <a:r>
              <a:rPr lang="en-GB" sz="1200" kern="1200" dirty="0">
                <a:solidFill>
                  <a:schemeClr val="tx1"/>
                </a:solidFill>
                <a:effectLst/>
                <a:latin typeface="+mn-lt"/>
                <a:ea typeface="+mn-ea"/>
                <a:cs typeface="+mn-cs"/>
              </a:rPr>
              <a:t>And it’s nothing to do with housing either.</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A property is something that is usually described as ‘something that proves to hold true for all valid scenarios’ </a:t>
            </a:r>
          </a:p>
          <a:p>
            <a:r>
              <a:rPr lang="en-GB" sz="1200" kern="1200" dirty="0">
                <a:solidFill>
                  <a:schemeClr val="tx1"/>
                </a:solidFill>
                <a:effectLst/>
                <a:latin typeface="+mn-lt"/>
                <a:ea typeface="+mn-ea"/>
                <a:cs typeface="+mn-cs"/>
              </a:rPr>
              <a:t>so you might say that a property a law, or a rule</a:t>
            </a:r>
          </a:p>
          <a:p>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23B79B2C-9704-5248-95DC-834003CD586D}" type="slidenum">
              <a:rPr lang="en-US" smtClean="0"/>
              <a:t>15</a:t>
            </a:fld>
            <a:endParaRPr lang="en-US"/>
          </a:p>
        </p:txBody>
      </p:sp>
    </p:spTree>
    <p:extLst>
      <p:ext uri="{BB962C8B-B14F-4D97-AF65-F5344CB8AC3E}">
        <p14:creationId xmlns:p14="http://schemas.microsoft.com/office/powerpoint/2010/main" val="14654352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for example, lets say we were building a function to generate a </a:t>
            </a:r>
            <a:r>
              <a:rPr lang="en-GB" sz="1200" kern="1200" dirty="0" err="1">
                <a:solidFill>
                  <a:schemeClr val="tx1"/>
                </a:solidFill>
                <a:effectLst/>
                <a:latin typeface="+mn-lt"/>
                <a:ea typeface="+mn-ea"/>
                <a:cs typeface="+mn-cs"/>
              </a:rPr>
              <a:t>guid</a:t>
            </a:r>
            <a:br>
              <a:rPr lang="en-GB" sz="1200" kern="1200" dirty="0">
                <a:solidFill>
                  <a:schemeClr val="tx1"/>
                </a:solidFill>
                <a:effectLst/>
                <a:latin typeface="+mn-lt"/>
                <a:ea typeface="+mn-ea"/>
                <a:cs typeface="+mn-cs"/>
              </a:rPr>
            </a:br>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some properties that we could assert are:</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 a </a:t>
            </a:r>
            <a:r>
              <a:rPr lang="en-GB" sz="1200" kern="1200" dirty="0" err="1">
                <a:solidFill>
                  <a:schemeClr val="tx1"/>
                </a:solidFill>
                <a:effectLst/>
                <a:latin typeface="+mn-lt"/>
                <a:ea typeface="+mn-ea"/>
                <a:cs typeface="+mn-cs"/>
              </a:rPr>
              <a:t>guid</a:t>
            </a:r>
            <a:r>
              <a:rPr lang="en-GB" sz="1200" kern="1200" dirty="0">
                <a:solidFill>
                  <a:schemeClr val="tx1"/>
                </a:solidFill>
                <a:effectLst/>
                <a:latin typeface="+mn-lt"/>
                <a:ea typeface="+mn-ea"/>
                <a:cs typeface="+mn-cs"/>
              </a:rPr>
              <a:t> is always 36 characters long</a:t>
            </a:r>
          </a:p>
          <a:p>
            <a:r>
              <a:rPr lang="en-GB" sz="1200" kern="1200" dirty="0">
                <a:solidFill>
                  <a:schemeClr val="tx1"/>
                </a:solidFill>
                <a:effectLst/>
                <a:latin typeface="+mn-lt"/>
                <a:ea typeface="+mn-ea"/>
                <a:cs typeface="+mn-cs"/>
              </a:rPr>
              <a:t>- a </a:t>
            </a:r>
            <a:r>
              <a:rPr lang="en-GB" sz="1200" kern="1200" dirty="0" err="1">
                <a:solidFill>
                  <a:schemeClr val="tx1"/>
                </a:solidFill>
                <a:effectLst/>
                <a:latin typeface="+mn-lt"/>
                <a:ea typeface="+mn-ea"/>
                <a:cs typeface="+mn-cs"/>
              </a:rPr>
              <a:t>guid</a:t>
            </a:r>
            <a:r>
              <a:rPr lang="en-GB" sz="1200" kern="1200" dirty="0">
                <a:solidFill>
                  <a:schemeClr val="tx1"/>
                </a:solidFill>
                <a:effectLst/>
                <a:latin typeface="+mn-lt"/>
                <a:ea typeface="+mn-ea"/>
                <a:cs typeface="+mn-cs"/>
              </a:rPr>
              <a:t> is always contain 4 hyphens, and 5 parts</a:t>
            </a:r>
          </a:p>
          <a:p>
            <a:r>
              <a:rPr lang="en-GB" sz="1200" kern="1200" dirty="0">
                <a:solidFill>
                  <a:schemeClr val="tx1"/>
                </a:solidFill>
                <a:effectLst/>
                <a:latin typeface="+mn-lt"/>
                <a:ea typeface="+mn-ea"/>
                <a:cs typeface="+mn-cs"/>
              </a:rPr>
              <a:t>  - a </a:t>
            </a:r>
            <a:r>
              <a:rPr lang="en-GB" sz="1200" kern="1200" dirty="0" err="1">
                <a:solidFill>
                  <a:schemeClr val="tx1"/>
                </a:solidFill>
                <a:effectLst/>
                <a:latin typeface="+mn-lt"/>
                <a:ea typeface="+mn-ea"/>
                <a:cs typeface="+mn-cs"/>
              </a:rPr>
              <a:t>guid</a:t>
            </a:r>
            <a:r>
              <a:rPr lang="en-GB" sz="1200" kern="1200" dirty="0">
                <a:solidFill>
                  <a:schemeClr val="tx1"/>
                </a:solidFill>
                <a:effectLst/>
                <a:latin typeface="+mn-lt"/>
                <a:ea typeface="+mn-ea"/>
                <a:cs typeface="+mn-cs"/>
              </a:rPr>
              <a:t> contains a mix of upper and lowercase letters, and numbers only (no symbols or strange characters) </a:t>
            </a:r>
          </a:p>
          <a:p>
            <a:r>
              <a:rPr lang="en-GB" sz="1200" kern="1200" dirty="0">
                <a:solidFill>
                  <a:schemeClr val="tx1"/>
                </a:solidFill>
                <a:effectLst/>
                <a:latin typeface="+mn-lt"/>
                <a:ea typeface="+mn-ea"/>
                <a:cs typeface="+mn-cs"/>
              </a:rPr>
              <a:t>- a </a:t>
            </a:r>
            <a:r>
              <a:rPr lang="en-GB" sz="1200" kern="1200" dirty="0" err="1">
                <a:solidFill>
                  <a:schemeClr val="tx1"/>
                </a:solidFill>
                <a:effectLst/>
                <a:latin typeface="+mn-lt"/>
                <a:ea typeface="+mn-ea"/>
                <a:cs typeface="+mn-cs"/>
              </a:rPr>
              <a:t>guid</a:t>
            </a:r>
            <a:r>
              <a:rPr lang="en-GB" sz="1200" kern="1200" dirty="0">
                <a:solidFill>
                  <a:schemeClr val="tx1"/>
                </a:solidFill>
                <a:effectLst/>
                <a:latin typeface="+mn-lt"/>
                <a:ea typeface="+mn-ea"/>
                <a:cs typeface="+mn-cs"/>
              </a:rPr>
              <a:t> is always in a particular shape (</a:t>
            </a:r>
            <a:r>
              <a:rPr lang="en-GB" sz="1200" kern="1200" dirty="0" err="1">
                <a:solidFill>
                  <a:schemeClr val="tx1"/>
                </a:solidFill>
                <a:effectLst/>
                <a:latin typeface="+mn-lt"/>
                <a:ea typeface="+mn-ea"/>
                <a:cs typeface="+mn-cs"/>
              </a:rPr>
              <a:t>ie</a:t>
            </a:r>
            <a:r>
              <a:rPr lang="en-GB" sz="1200" kern="1200" dirty="0">
                <a:solidFill>
                  <a:schemeClr val="tx1"/>
                </a:solidFill>
                <a:effectLst/>
                <a:latin typeface="+mn-lt"/>
                <a:ea typeface="+mn-ea"/>
                <a:cs typeface="+mn-cs"/>
              </a:rPr>
              <a:t>, 5 parts, and the 3 in the middle are always 4 chars long, the one at the start is always 8 chars long, and the last part is always 12 chars long)</a:t>
            </a:r>
          </a:p>
          <a:p>
            <a:r>
              <a:rPr lang="en-GB" sz="1200" kern="1200" dirty="0">
                <a:solidFill>
                  <a:schemeClr val="tx1"/>
                </a:solidFill>
                <a:effectLst/>
                <a:latin typeface="+mn-lt"/>
                <a:ea typeface="+mn-ea"/>
                <a:cs typeface="+mn-cs"/>
              </a:rPr>
              <a:t>And If were to write a test to assert that each of these rules held true for 100 randomly generated GUIDS (which would total 400 test cases) then we could say with a high confidence that the thing being generated by the function was actually, in fact, a GUID</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And If were to write a test to assert that each of these rules held true for 100 randomly generated GUIDS (which would total 400 test cases) then we could say with a high confidence that the thing being generated by the function was actually, in fact, a GUID</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So what are some of the Properties of the Add function that we could test for?</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Lets work through a few examples for our Add function.</a:t>
            </a:r>
          </a:p>
          <a:p>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23B79B2C-9704-5248-95DC-834003CD586D}" type="slidenum">
              <a:rPr lang="en-US" smtClean="0"/>
              <a:t>16</a:t>
            </a:fld>
            <a:endParaRPr lang="en-US"/>
          </a:p>
        </p:txBody>
      </p:sp>
    </p:spTree>
    <p:extLst>
      <p:ext uri="{BB962C8B-B14F-4D97-AF65-F5344CB8AC3E}">
        <p14:creationId xmlns:p14="http://schemas.microsoft.com/office/powerpoint/2010/main" val="29977586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Lets say that for Add to be implemented correctly, then the order of the two parameters does not matter: The result of A + B should be the same as B + A </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So:</a:t>
            </a:r>
          </a:p>
          <a:p>
            <a:br>
              <a:rPr lang="en-GB" sz="1200" kern="1200" dirty="0">
                <a:solidFill>
                  <a:schemeClr val="tx1"/>
                </a:solidFill>
                <a:effectLst/>
                <a:latin typeface="+mn-lt"/>
                <a:ea typeface="+mn-ea"/>
                <a:cs typeface="+mn-cs"/>
              </a:rPr>
            </a:br>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A + B == B + A</a:t>
            </a:r>
          </a:p>
          <a:p>
            <a:br>
              <a:rPr lang="en-GB" sz="1200" kern="1200" dirty="0">
                <a:solidFill>
                  <a:schemeClr val="tx1"/>
                </a:solidFill>
                <a:effectLst/>
                <a:latin typeface="+mn-lt"/>
                <a:ea typeface="+mn-ea"/>
                <a:cs typeface="+mn-cs"/>
              </a:rPr>
            </a:br>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That is our rule, or our property, that we are asserting. </a:t>
            </a:r>
          </a:p>
          <a:p>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23B79B2C-9704-5248-95DC-834003CD586D}" type="slidenum">
              <a:rPr lang="en-US" smtClean="0"/>
              <a:t>17</a:t>
            </a:fld>
            <a:endParaRPr lang="en-US"/>
          </a:p>
        </p:txBody>
      </p:sp>
    </p:spTree>
    <p:extLst>
      <p:ext uri="{BB962C8B-B14F-4D97-AF65-F5344CB8AC3E}">
        <p14:creationId xmlns:p14="http://schemas.microsoft.com/office/powerpoint/2010/main" val="21536580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Here we see that property (or rule) expressed in C#:</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So we are asserting that you can supply the arguments in any order, and you get the same result…</a:t>
            </a:r>
          </a:p>
          <a:p>
            <a:r>
              <a:rPr lang="en-GB" sz="1200" kern="1200" dirty="0">
                <a:solidFill>
                  <a:schemeClr val="tx1"/>
                </a:solidFill>
                <a:effectLst/>
                <a:latin typeface="+mn-lt"/>
                <a:ea typeface="+mn-ea"/>
                <a:cs typeface="+mn-cs"/>
              </a:rPr>
              <a:t>What does this tell us? </a:t>
            </a:r>
          </a:p>
          <a:p>
            <a:r>
              <a:rPr lang="en-GB" sz="1200" kern="1200" dirty="0">
                <a:solidFill>
                  <a:schemeClr val="tx1"/>
                </a:solidFill>
                <a:effectLst/>
                <a:latin typeface="+mn-lt"/>
                <a:ea typeface="+mn-ea"/>
                <a:cs typeface="+mn-cs"/>
              </a:rPr>
              <a:t>If this rule holds true for 100 random test cases, what can we prove or disprove about our implementation of Add?</a:t>
            </a:r>
          </a:p>
          <a:p>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23B79B2C-9704-5248-95DC-834003CD586D}" type="slidenum">
              <a:rPr lang="en-US" smtClean="0"/>
              <a:t>18</a:t>
            </a:fld>
            <a:endParaRPr lang="en-US"/>
          </a:p>
        </p:txBody>
      </p:sp>
    </p:spTree>
    <p:extLst>
      <p:ext uri="{BB962C8B-B14F-4D97-AF65-F5344CB8AC3E}">
        <p14:creationId xmlns:p14="http://schemas.microsoft.com/office/powerpoint/2010/main" val="5121057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Well, it does rule out the possibility that Add actually does this:</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return a - b;</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Because with subtraction, the order of the arguments DOES matter.</a:t>
            </a:r>
          </a:p>
          <a:p>
            <a:r>
              <a:rPr lang="en-GB" sz="1200" kern="1200" dirty="0">
                <a:solidFill>
                  <a:schemeClr val="tx1"/>
                </a:solidFill>
                <a:effectLst/>
                <a:latin typeface="+mn-lt"/>
                <a:ea typeface="+mn-ea"/>
                <a:cs typeface="+mn-cs"/>
              </a:rPr>
              <a:t>The result of 8 - 5 is not the same as 5 - 8.</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But on its own, it does not give us complete confidence that our method is 100% correct.</a:t>
            </a:r>
          </a:p>
          <a:p>
            <a:r>
              <a:rPr lang="en-GB" sz="1200" kern="1200" dirty="0">
                <a:solidFill>
                  <a:schemeClr val="tx1"/>
                </a:solidFill>
                <a:effectLst/>
                <a:latin typeface="+mn-lt"/>
                <a:ea typeface="+mn-ea"/>
                <a:cs typeface="+mn-cs"/>
              </a:rPr>
              <a:t>For example, if we accidentally implemented Add as a * b then this test would still pass, because 5*8 is the same as 8*5.</a:t>
            </a:r>
          </a:p>
        </p:txBody>
      </p:sp>
      <p:sp>
        <p:nvSpPr>
          <p:cNvPr id="4" name="Slide Number Placeholder 3"/>
          <p:cNvSpPr>
            <a:spLocks noGrp="1"/>
          </p:cNvSpPr>
          <p:nvPr>
            <p:ph type="sldNum" sz="quarter" idx="5"/>
          </p:nvPr>
        </p:nvSpPr>
        <p:spPr/>
        <p:txBody>
          <a:bodyPr/>
          <a:lstStyle/>
          <a:p>
            <a:fld id="{23B79B2C-9704-5248-95DC-834003CD586D}" type="slidenum">
              <a:rPr lang="en-US" smtClean="0"/>
              <a:t>19</a:t>
            </a:fld>
            <a:endParaRPr lang="en-US"/>
          </a:p>
        </p:txBody>
      </p:sp>
    </p:spTree>
    <p:extLst>
      <p:ext uri="{BB962C8B-B14F-4D97-AF65-F5344CB8AC3E}">
        <p14:creationId xmlns:p14="http://schemas.microsoft.com/office/powerpoint/2010/main" val="106054042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So we need another test.</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What else can we say about Add?</a:t>
            </a:r>
          </a:p>
          <a:p>
            <a:r>
              <a:rPr lang="en-GB" sz="1200" kern="1200" dirty="0">
                <a:solidFill>
                  <a:schemeClr val="tx1"/>
                </a:solidFill>
                <a:effectLst/>
                <a:latin typeface="+mn-lt"/>
                <a:ea typeface="+mn-ea"/>
                <a:cs typeface="+mn-cs"/>
              </a:rPr>
              <a:t>Well, we could say that for any valid integer X, the result of calling Add(1) twice is the same calling Add(2) once:</a:t>
            </a:r>
          </a:p>
          <a:p>
            <a:br>
              <a:rPr lang="en-GB" sz="1200" kern="1200" dirty="0">
                <a:solidFill>
                  <a:schemeClr val="tx1"/>
                </a:solidFill>
                <a:effectLst/>
                <a:latin typeface="+mn-lt"/>
                <a:ea typeface="+mn-ea"/>
                <a:cs typeface="+mn-cs"/>
              </a:rPr>
            </a:br>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x + 1 + 1 == x + 2 </a:t>
            </a:r>
          </a:p>
          <a:p>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23B79B2C-9704-5248-95DC-834003CD586D}" type="slidenum">
              <a:rPr lang="en-US" smtClean="0"/>
              <a:t>20</a:t>
            </a:fld>
            <a:endParaRPr lang="en-US"/>
          </a:p>
        </p:txBody>
      </p:sp>
    </p:spTree>
    <p:extLst>
      <p:ext uri="{BB962C8B-B14F-4D97-AF65-F5344CB8AC3E}">
        <p14:creationId xmlns:p14="http://schemas.microsoft.com/office/powerpoint/2010/main" val="26413671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Traditional testing: </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In the Traditional style of testing that we know and love, or example based testing as I’m going to call it during this workshop, we construct our tests in the form:</a:t>
            </a:r>
            <a:br>
              <a:rPr lang="en-GB" sz="1200" kern="1200" dirty="0">
                <a:solidFill>
                  <a:schemeClr val="tx1"/>
                </a:solidFill>
                <a:effectLst/>
                <a:latin typeface="+mn-lt"/>
                <a:ea typeface="+mn-ea"/>
                <a:cs typeface="+mn-cs"/>
              </a:rPr>
            </a:br>
            <a:endParaRPr lang="en-GB" sz="1200" kern="1200" dirty="0">
              <a:solidFill>
                <a:schemeClr val="tx1"/>
              </a:solidFill>
              <a:effectLst/>
              <a:latin typeface="+mn-lt"/>
              <a:ea typeface="+mn-ea"/>
              <a:cs typeface="+mn-cs"/>
            </a:endParaRPr>
          </a:p>
          <a:p>
            <a:pPr lvl="1"/>
            <a:r>
              <a:rPr lang="en-GB" sz="1200" kern="1200" dirty="0">
                <a:solidFill>
                  <a:schemeClr val="tx1"/>
                </a:solidFill>
                <a:effectLst/>
                <a:latin typeface="+mn-lt"/>
                <a:ea typeface="+mn-ea"/>
                <a:cs typeface="+mn-cs"/>
              </a:rPr>
              <a:t>given x, when I perform action y, I expect z as a result. </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So, given a name of cookie, when I call the HelloWorld() function, I expect to get “Hello, cookie!” Back. </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Hopefully we can all recognise that pattern </a:t>
            </a:r>
          </a:p>
          <a:p>
            <a:r>
              <a:rPr lang="en-GB" sz="1200" kern="1200" dirty="0">
                <a:solidFill>
                  <a:schemeClr val="tx1"/>
                </a:solidFill>
                <a:effectLst/>
                <a:latin typeface="+mn-lt"/>
                <a:ea typeface="+mn-ea"/>
                <a:cs typeface="+mn-cs"/>
              </a:rPr>
              <a:t>And hopefully we can all agree that it doesn’t really matter whether you are following test first or test after, TDD or BDD, London style or otherwise - essentially, the pattern is the same. </a:t>
            </a:r>
          </a:p>
          <a:p>
            <a:r>
              <a:rPr lang="en-GB" sz="1200" kern="1200" dirty="0">
                <a:solidFill>
                  <a:schemeClr val="tx1"/>
                </a:solidFill>
                <a:effectLst/>
                <a:latin typeface="+mn-lt"/>
                <a:ea typeface="+mn-ea"/>
                <a:cs typeface="+mn-cs"/>
              </a:rPr>
              <a:t>The implementation details may differ slightly, but we are basically selecting our use cases by hand and modelling these specific scenarios in tests that prove that the subject under test is behaving as desired.</a:t>
            </a:r>
          </a:p>
        </p:txBody>
      </p:sp>
      <p:sp>
        <p:nvSpPr>
          <p:cNvPr id="4" name="Slide Number Placeholder 3"/>
          <p:cNvSpPr>
            <a:spLocks noGrp="1"/>
          </p:cNvSpPr>
          <p:nvPr>
            <p:ph type="sldNum" sz="quarter" idx="5"/>
          </p:nvPr>
        </p:nvSpPr>
        <p:spPr/>
        <p:txBody>
          <a:bodyPr/>
          <a:lstStyle/>
          <a:p>
            <a:fld id="{23B79B2C-9704-5248-95DC-834003CD586D}" type="slidenum">
              <a:rPr lang="en-US" smtClean="0"/>
              <a:t>3</a:t>
            </a:fld>
            <a:endParaRPr lang="en-US"/>
          </a:p>
        </p:txBody>
      </p:sp>
    </p:spTree>
    <p:extLst>
      <p:ext uri="{BB962C8B-B14F-4D97-AF65-F5344CB8AC3E}">
        <p14:creationId xmlns:p14="http://schemas.microsoft.com/office/powerpoint/2010/main" val="41745695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Here it is in C#</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So with these 2 tests (which have actually generated 200 test cases), we can be fairly sure that our implementation of Add is working correctly.</a:t>
            </a:r>
          </a:p>
          <a:p>
            <a:r>
              <a:rPr lang="en-GB" sz="1200" kern="1200" dirty="0">
                <a:solidFill>
                  <a:schemeClr val="tx1"/>
                </a:solidFill>
                <a:effectLst/>
                <a:latin typeface="+mn-lt"/>
                <a:ea typeface="+mn-ea"/>
                <a:cs typeface="+mn-cs"/>
              </a:rPr>
              <a:t>But there is actually still a scenario we’ve not catered for.</a:t>
            </a:r>
          </a:p>
          <a:p>
            <a:r>
              <a:rPr lang="en-GB" sz="1200" kern="1200" dirty="0">
                <a:solidFill>
                  <a:schemeClr val="tx1"/>
                </a:solidFill>
                <a:effectLst/>
                <a:latin typeface="+mn-lt"/>
                <a:ea typeface="+mn-ea"/>
                <a:cs typeface="+mn-cs"/>
              </a:rPr>
              <a:t>If we had accidentally implemented Add to simply return 0, then these 2 tests will still pass, but obviously our function isn’t working.</a:t>
            </a:r>
          </a:p>
          <a:p>
            <a:r>
              <a:rPr lang="en-GB" sz="1200" kern="1200" dirty="0">
                <a:solidFill>
                  <a:schemeClr val="tx1"/>
                </a:solidFill>
                <a:effectLst/>
                <a:latin typeface="+mn-lt"/>
                <a:ea typeface="+mn-ea"/>
                <a:cs typeface="+mn-cs"/>
              </a:rPr>
              <a:t>So we need another test.</a:t>
            </a:r>
          </a:p>
          <a:p>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23B79B2C-9704-5248-95DC-834003CD586D}" type="slidenum">
              <a:rPr lang="en-US" smtClean="0"/>
              <a:t>21</a:t>
            </a:fld>
            <a:endParaRPr lang="en-US"/>
          </a:p>
        </p:txBody>
      </p:sp>
    </p:spTree>
    <p:extLst>
      <p:ext uri="{BB962C8B-B14F-4D97-AF65-F5344CB8AC3E}">
        <p14:creationId xmlns:p14="http://schemas.microsoft.com/office/powerpoint/2010/main" val="13028638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So another Property we could test for is that, for any valid integer X, adding zero to X is the same as X</a:t>
            </a:r>
          </a:p>
          <a:p>
            <a:br>
              <a:rPr lang="en-GB" sz="1200" kern="1200" dirty="0">
                <a:solidFill>
                  <a:schemeClr val="tx1"/>
                </a:solidFill>
                <a:effectLst/>
                <a:latin typeface="+mn-lt"/>
                <a:ea typeface="+mn-ea"/>
                <a:cs typeface="+mn-cs"/>
              </a:rPr>
            </a:br>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x + 0 == x</a:t>
            </a:r>
          </a:p>
          <a:p>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23B79B2C-9704-5248-95DC-834003CD586D}" type="slidenum">
              <a:rPr lang="en-US" smtClean="0"/>
              <a:t>22</a:t>
            </a:fld>
            <a:endParaRPr lang="en-US"/>
          </a:p>
        </p:txBody>
      </p:sp>
    </p:spTree>
    <p:extLst>
      <p:ext uri="{BB962C8B-B14F-4D97-AF65-F5344CB8AC3E}">
        <p14:creationId xmlns:p14="http://schemas.microsoft.com/office/powerpoint/2010/main" val="12693764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Here it is in C#</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Now with the combination of these 3 tests, which actually cause 300 random tests to execute, we can be fairly sure that our implementation of the Add method is working properly.</a:t>
            </a:r>
          </a:p>
          <a:p>
            <a:br>
              <a:rPr lang="en-GB" sz="1200" kern="1200" dirty="0">
                <a:solidFill>
                  <a:schemeClr val="tx1"/>
                </a:solidFill>
                <a:effectLst/>
                <a:latin typeface="+mn-lt"/>
                <a:ea typeface="+mn-ea"/>
                <a:cs typeface="+mn-cs"/>
              </a:rPr>
            </a:br>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And that, in a nut shell, is Property Based Testing:</a:t>
            </a:r>
          </a:p>
          <a:p>
            <a:r>
              <a:rPr lang="en-GB" sz="1200" kern="1200" dirty="0">
                <a:solidFill>
                  <a:schemeClr val="tx1"/>
                </a:solidFill>
                <a:effectLst/>
                <a:latin typeface="+mn-lt"/>
                <a:ea typeface="+mn-ea"/>
                <a:cs typeface="+mn-cs"/>
              </a:rPr>
              <a:t>We run a test a random number of times, with random input data, and ensure that the expected properties/ or rules, hold true for all cases.</a:t>
            </a:r>
          </a:p>
          <a:p>
            <a:r>
              <a:rPr lang="en-GB" sz="1200" kern="1200" dirty="0">
                <a:solidFill>
                  <a:schemeClr val="tx1"/>
                </a:solidFill>
                <a:effectLst/>
                <a:latin typeface="+mn-lt"/>
                <a:ea typeface="+mn-ea"/>
                <a:cs typeface="+mn-cs"/>
              </a:rPr>
              <a:t>And sometimes, we need a combination of properties in order to be confident of our implementation.</a:t>
            </a:r>
          </a:p>
          <a:p>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23B79B2C-9704-5248-95DC-834003CD586D}" type="slidenum">
              <a:rPr lang="en-US" smtClean="0"/>
              <a:t>23</a:t>
            </a:fld>
            <a:endParaRPr lang="en-US"/>
          </a:p>
        </p:txBody>
      </p:sp>
    </p:spTree>
    <p:extLst>
      <p:ext uri="{BB962C8B-B14F-4D97-AF65-F5344CB8AC3E}">
        <p14:creationId xmlns:p14="http://schemas.microsoft.com/office/powerpoint/2010/main" val="47585252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So what benefits do we get?</a:t>
            </a:r>
          </a:p>
          <a:p>
            <a:r>
              <a:rPr lang="en-GB" sz="1200" kern="1200" dirty="0">
                <a:solidFill>
                  <a:schemeClr val="tx1"/>
                </a:solidFill>
                <a:effectLst/>
                <a:latin typeface="+mn-lt"/>
                <a:ea typeface="+mn-ea"/>
                <a:cs typeface="+mn-cs"/>
              </a:rPr>
              <a:t>Well, we are now running a lot more tests over our code each time we run the tests, both locally and on the CI server.</a:t>
            </a:r>
          </a:p>
          <a:p>
            <a:r>
              <a:rPr lang="en-GB" sz="1200" kern="1200" dirty="0">
                <a:solidFill>
                  <a:schemeClr val="tx1"/>
                </a:solidFill>
                <a:effectLst/>
                <a:latin typeface="+mn-lt"/>
                <a:ea typeface="+mn-ea"/>
                <a:cs typeface="+mn-cs"/>
              </a:rPr>
              <a:t>And the random nature of the input data means that we are we are getting machines to replace our flawed human brains when selecting test cases: </a:t>
            </a:r>
          </a:p>
          <a:p>
            <a:r>
              <a:rPr lang="en-GB" sz="1200" kern="1200" dirty="0">
                <a:solidFill>
                  <a:schemeClr val="tx1"/>
                </a:solidFill>
                <a:effectLst/>
                <a:latin typeface="+mn-lt"/>
                <a:ea typeface="+mn-ea"/>
                <a:cs typeface="+mn-cs"/>
              </a:rPr>
              <a:t>They don’t get tired, or feel pressure to deliver, and they don’t forget….so as a result, they will end up running far more weird and wonderful tests than we were willing to write code for….</a:t>
            </a:r>
          </a:p>
          <a:p>
            <a:r>
              <a:rPr lang="en-GB" sz="1200" kern="1200" dirty="0">
                <a:solidFill>
                  <a:schemeClr val="tx1"/>
                </a:solidFill>
                <a:effectLst/>
                <a:latin typeface="+mn-lt"/>
                <a:ea typeface="+mn-ea"/>
                <a:cs typeface="+mn-cs"/>
              </a:rPr>
              <a:t>And as a result, the chances of finding a bug in your implementation goes up.</a:t>
            </a:r>
          </a:p>
          <a:p>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23B79B2C-9704-5248-95DC-834003CD586D}" type="slidenum">
              <a:rPr lang="en-US" smtClean="0"/>
              <a:t>24</a:t>
            </a:fld>
            <a:endParaRPr lang="en-US"/>
          </a:p>
        </p:txBody>
      </p:sp>
    </p:spTree>
    <p:extLst>
      <p:ext uri="{BB962C8B-B14F-4D97-AF65-F5344CB8AC3E}">
        <p14:creationId xmlns:p14="http://schemas.microsoft.com/office/powerpoint/2010/main" val="50667735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However, there are obviously a few issues here:</a:t>
            </a:r>
          </a:p>
          <a:p>
            <a:r>
              <a:rPr lang="en-GB" sz="1200" kern="1200" dirty="0">
                <a:solidFill>
                  <a:schemeClr val="tx1"/>
                </a:solidFill>
                <a:effectLst/>
                <a:latin typeface="+mn-lt"/>
                <a:ea typeface="+mn-ea"/>
                <a:cs typeface="+mn-cs"/>
              </a:rPr>
              <a:t>   - first, we are doing quite a lot of work in order to setup the test, all those loops inside the test is duplication we could do without, and frankly, distracts from what the test is actually trying to do</a:t>
            </a:r>
          </a:p>
          <a:p>
            <a:r>
              <a:rPr lang="en-GB" sz="1200" kern="1200" dirty="0">
                <a:solidFill>
                  <a:schemeClr val="tx1"/>
                </a:solidFill>
                <a:effectLst/>
                <a:latin typeface="+mn-lt"/>
                <a:ea typeface="+mn-ea"/>
                <a:cs typeface="+mn-cs"/>
              </a:rPr>
              <a:t>with the code as it, If one of the random test cases fails, then diagnosing which of the randomly generated inputs caused the failure is going to be a pain, and we may have to add more noise in the form of logging to figure it out</a:t>
            </a:r>
          </a:p>
          <a:p>
            <a:r>
              <a:rPr lang="en-GB" sz="1200" kern="1200" dirty="0">
                <a:solidFill>
                  <a:schemeClr val="tx1"/>
                </a:solidFill>
                <a:effectLst/>
                <a:latin typeface="+mn-lt"/>
                <a:ea typeface="+mn-ea"/>
                <a:cs typeface="+mn-cs"/>
              </a:rPr>
              <a:t>Generating random integers is pretty easy, but what if we wanted something more complicated than primitive data types? </a:t>
            </a:r>
          </a:p>
          <a:p>
            <a:r>
              <a:rPr lang="en-GB" sz="1200" kern="1200" dirty="0">
                <a:solidFill>
                  <a:schemeClr val="tx1"/>
                </a:solidFill>
                <a:effectLst/>
                <a:latin typeface="+mn-lt"/>
                <a:ea typeface="+mn-ea"/>
                <a:cs typeface="+mn-cs"/>
              </a:rPr>
              <a:t>You may also be thinking that our tests are no longer deterministic….because of the randomly generated data, it is possible that they could fail intermittently. And you’d be right…..but the chances are that this is due to a defect that you didn’t know was there, and that’s the point!</a:t>
            </a:r>
          </a:p>
          <a:p>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23B79B2C-9704-5248-95DC-834003CD586D}" type="slidenum">
              <a:rPr lang="en-US" smtClean="0"/>
              <a:t>25</a:t>
            </a:fld>
            <a:endParaRPr lang="en-US"/>
          </a:p>
        </p:txBody>
      </p:sp>
    </p:spTree>
    <p:extLst>
      <p:ext uri="{BB962C8B-B14F-4D97-AF65-F5344CB8AC3E}">
        <p14:creationId xmlns:p14="http://schemas.microsoft.com/office/powerpoint/2010/main" val="307600912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Luckily there are tools out there that address some of those issues that we’ve just discussed and make writing Property Based Tests much cleaner and </a:t>
            </a:r>
            <a:r>
              <a:rPr lang="en-GB" sz="1200" kern="1200" dirty="0" err="1">
                <a:solidFill>
                  <a:schemeClr val="tx1"/>
                </a:solidFill>
                <a:effectLst/>
                <a:latin typeface="+mn-lt"/>
                <a:ea typeface="+mn-ea"/>
                <a:cs typeface="+mn-cs"/>
              </a:rPr>
              <a:t>quickter</a:t>
            </a:r>
            <a:r>
              <a:rPr lang="en-GB" sz="1200" kern="1200" dirty="0">
                <a:solidFill>
                  <a:schemeClr val="tx1"/>
                </a:solidFill>
                <a:effectLst/>
                <a:latin typeface="+mn-lt"/>
                <a:ea typeface="+mn-ea"/>
                <a:cs typeface="+mn-cs"/>
              </a:rPr>
              <a:t> </a:t>
            </a:r>
            <a:r>
              <a:rPr lang="en-GB" sz="1200" kern="1200" dirty="0" err="1">
                <a:solidFill>
                  <a:schemeClr val="tx1"/>
                </a:solidFill>
                <a:effectLst/>
                <a:latin typeface="+mn-lt"/>
                <a:ea typeface="+mn-ea"/>
                <a:cs typeface="+mn-cs"/>
              </a:rPr>
              <a:t>todo</a:t>
            </a:r>
            <a:endParaRPr lang="en-GB" sz="1200" kern="1200" dirty="0">
              <a:solidFill>
                <a:schemeClr val="tx1"/>
              </a:solidFill>
              <a:effectLst/>
              <a:latin typeface="+mn-lt"/>
              <a:ea typeface="+mn-ea"/>
              <a:cs typeface="+mn-cs"/>
            </a:endParaRP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 Enter FS Check.</a:t>
            </a:r>
          </a:p>
          <a:p>
            <a:br>
              <a:rPr lang="en-GB" sz="1200" kern="1200" dirty="0">
                <a:solidFill>
                  <a:schemeClr val="tx1"/>
                </a:solidFill>
                <a:effectLst/>
                <a:latin typeface="+mn-lt"/>
                <a:ea typeface="+mn-ea"/>
                <a:cs typeface="+mn-cs"/>
              </a:rPr>
            </a:br>
            <a:r>
              <a:rPr lang="en-GB" sz="1200" kern="1200" dirty="0">
                <a:solidFill>
                  <a:schemeClr val="tx1"/>
                </a:solidFill>
                <a:effectLst/>
                <a:latin typeface="+mn-lt"/>
                <a:ea typeface="+mn-ea"/>
                <a:cs typeface="+mn-cs"/>
              </a:rPr>
              <a:t>FS Check is Library based on something called </a:t>
            </a:r>
            <a:r>
              <a:rPr lang="en-GB" sz="1200" kern="1200" dirty="0" err="1">
                <a:solidFill>
                  <a:schemeClr val="tx1"/>
                </a:solidFill>
                <a:effectLst/>
                <a:latin typeface="+mn-lt"/>
                <a:ea typeface="+mn-ea"/>
                <a:cs typeface="+mn-cs"/>
              </a:rPr>
              <a:t>QuickCheck</a:t>
            </a:r>
            <a:r>
              <a:rPr lang="en-GB" sz="1200" kern="1200" dirty="0">
                <a:solidFill>
                  <a:schemeClr val="tx1"/>
                </a:solidFill>
                <a:effectLst/>
                <a:latin typeface="+mn-lt"/>
                <a:ea typeface="+mn-ea"/>
                <a:cs typeface="+mn-cs"/>
              </a:rPr>
              <a:t>, which was for </a:t>
            </a:r>
            <a:r>
              <a:rPr lang="en-GB" sz="1200" kern="1200" dirty="0" err="1">
                <a:solidFill>
                  <a:schemeClr val="tx1"/>
                </a:solidFill>
                <a:effectLst/>
                <a:latin typeface="+mn-lt"/>
                <a:ea typeface="+mn-ea"/>
                <a:cs typeface="+mn-cs"/>
              </a:rPr>
              <a:t>Haskel</a:t>
            </a:r>
            <a:r>
              <a:rPr lang="en-GB" sz="1200" kern="1200" dirty="0">
                <a:solidFill>
                  <a:schemeClr val="tx1"/>
                </a:solidFill>
                <a:effectLst/>
                <a:latin typeface="+mn-lt"/>
                <a:ea typeface="+mn-ea"/>
                <a:cs typeface="+mn-cs"/>
              </a:rPr>
              <a:t>, but has been ported to many different languages:</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I’ve included some links to what a very quick google uncovered, but I’ve not tested that any of them are any good.</a:t>
            </a:r>
          </a:p>
          <a:p>
            <a:r>
              <a:rPr lang="en-GB" sz="1200" u="sng" kern="1200" dirty="0">
                <a:solidFill>
                  <a:schemeClr val="tx1"/>
                </a:solidFill>
                <a:effectLst/>
                <a:latin typeface="+mn-lt"/>
                <a:ea typeface="+mn-ea"/>
                <a:cs typeface="+mn-cs"/>
                <a:hlinkClick r:id="rId3"/>
              </a:rPr>
              <a:t>https://hypothesis.works/articles/quickcheck-in-every-language/</a:t>
            </a:r>
            <a:endParaRPr lang="en-GB" sz="1200" kern="1200" dirty="0">
              <a:solidFill>
                <a:schemeClr val="tx1"/>
              </a:solidFill>
              <a:effectLst/>
              <a:latin typeface="+mn-lt"/>
              <a:ea typeface="+mn-ea"/>
              <a:cs typeface="+mn-cs"/>
            </a:endParaRPr>
          </a:p>
          <a:p>
            <a:r>
              <a:rPr lang="en-GB" sz="1200" u="sng" kern="1200" dirty="0" err="1">
                <a:solidFill>
                  <a:schemeClr val="tx1"/>
                </a:solidFill>
                <a:effectLst/>
                <a:latin typeface="+mn-lt"/>
                <a:ea typeface="+mn-ea"/>
                <a:cs typeface="+mn-cs"/>
              </a:rPr>
              <a:t>Javascript</a:t>
            </a:r>
            <a:r>
              <a:rPr lang="en-GB" sz="1200" u="sng" kern="1200" dirty="0">
                <a:solidFill>
                  <a:schemeClr val="tx1"/>
                </a:solidFill>
                <a:effectLst/>
                <a:latin typeface="+mn-lt"/>
                <a:ea typeface="+mn-ea"/>
                <a:cs typeface="+mn-cs"/>
              </a:rPr>
              <a:t>: </a:t>
            </a:r>
            <a:r>
              <a:rPr lang="en-GB" sz="1200" u="sng" kern="1200" dirty="0">
                <a:solidFill>
                  <a:schemeClr val="tx1"/>
                </a:solidFill>
                <a:effectLst/>
                <a:latin typeface="+mn-lt"/>
                <a:ea typeface="+mn-ea"/>
                <a:cs typeface="+mn-cs"/>
                <a:hlinkClick r:id="rId4"/>
              </a:rPr>
              <a:t>https://github.com/jsverify/jsverify</a:t>
            </a:r>
            <a:endParaRPr lang="en-GB" sz="1200" kern="1200" dirty="0">
              <a:solidFill>
                <a:schemeClr val="tx1"/>
              </a:solidFill>
              <a:effectLst/>
              <a:latin typeface="+mn-lt"/>
              <a:ea typeface="+mn-ea"/>
              <a:cs typeface="+mn-cs"/>
            </a:endParaRPr>
          </a:p>
          <a:p>
            <a:r>
              <a:rPr lang="en-GB" sz="1200" u="sng" kern="1200" dirty="0">
                <a:solidFill>
                  <a:schemeClr val="tx1"/>
                </a:solidFill>
                <a:effectLst/>
                <a:latin typeface="+mn-lt"/>
                <a:ea typeface="+mn-ea"/>
                <a:cs typeface="+mn-cs"/>
              </a:rPr>
              <a:t>Python: </a:t>
            </a:r>
            <a:r>
              <a:rPr lang="en-GB" sz="1200" u="sng" kern="1200" dirty="0">
                <a:solidFill>
                  <a:schemeClr val="tx1"/>
                </a:solidFill>
                <a:effectLst/>
                <a:latin typeface="+mn-lt"/>
                <a:ea typeface="+mn-ea"/>
                <a:cs typeface="+mn-cs"/>
                <a:hlinkClick r:id="rId5"/>
              </a:rPr>
              <a:t>https://hypothesis.works/</a:t>
            </a:r>
            <a:endParaRPr lang="en-GB" sz="1200" kern="1200" dirty="0">
              <a:solidFill>
                <a:schemeClr val="tx1"/>
              </a:solidFill>
              <a:effectLst/>
              <a:latin typeface="+mn-lt"/>
              <a:ea typeface="+mn-ea"/>
              <a:cs typeface="+mn-cs"/>
            </a:endParaRPr>
          </a:p>
          <a:p>
            <a:r>
              <a:rPr lang="en-GB" sz="1200" u="sng" kern="1200" dirty="0">
                <a:solidFill>
                  <a:schemeClr val="tx1"/>
                </a:solidFill>
                <a:effectLst/>
                <a:latin typeface="+mn-lt"/>
                <a:ea typeface="+mn-ea"/>
                <a:cs typeface="+mn-cs"/>
              </a:rPr>
              <a:t>Scala: </a:t>
            </a:r>
            <a:r>
              <a:rPr lang="en-GB" sz="1200" u="sng" kern="1200" dirty="0">
                <a:solidFill>
                  <a:schemeClr val="tx1"/>
                </a:solidFill>
                <a:effectLst/>
                <a:latin typeface="+mn-lt"/>
                <a:ea typeface="+mn-ea"/>
                <a:cs typeface="+mn-cs"/>
                <a:hlinkClick r:id="rId6"/>
              </a:rPr>
              <a:t>https://www.scalacheck.org/</a:t>
            </a:r>
            <a:endParaRPr lang="en-GB" sz="1200" kern="1200" dirty="0">
              <a:solidFill>
                <a:schemeClr val="tx1"/>
              </a:solidFill>
              <a:effectLst/>
              <a:latin typeface="+mn-lt"/>
              <a:ea typeface="+mn-ea"/>
              <a:cs typeface="+mn-cs"/>
            </a:endParaRPr>
          </a:p>
          <a:p>
            <a:br>
              <a:rPr lang="en-GB" sz="1200" kern="1200" dirty="0">
                <a:solidFill>
                  <a:schemeClr val="tx1"/>
                </a:solidFill>
                <a:effectLst/>
                <a:latin typeface="+mn-lt"/>
                <a:ea typeface="+mn-ea"/>
                <a:cs typeface="+mn-cs"/>
              </a:rPr>
            </a:br>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FS Check will automatically generate our random data for us, not just for primitive types like integers, but can actually generate complex data structures for use too.</a:t>
            </a:r>
          </a:p>
          <a:p>
            <a:r>
              <a:rPr lang="en-GB" sz="1200" kern="1200" dirty="0">
                <a:solidFill>
                  <a:schemeClr val="tx1"/>
                </a:solidFill>
                <a:effectLst/>
                <a:latin typeface="+mn-lt"/>
                <a:ea typeface="+mn-ea"/>
                <a:cs typeface="+mn-cs"/>
              </a:rPr>
              <a:t>It will also manage the running of our tests multiple times for us, the default is 100 times, but you can configure that if you like.</a:t>
            </a:r>
          </a:p>
          <a:p>
            <a:r>
              <a:rPr lang="en-GB" sz="1200" kern="1200" dirty="0">
                <a:solidFill>
                  <a:schemeClr val="tx1"/>
                </a:solidFill>
                <a:effectLst/>
                <a:latin typeface="+mn-lt"/>
                <a:ea typeface="+mn-ea"/>
                <a:cs typeface="+mn-cs"/>
              </a:rPr>
              <a:t>FS Check keeps running tests until it runs out of test cases (either it hits the desired target, or it exhausts the dataset), or until it finds a failing test case</a:t>
            </a:r>
          </a:p>
          <a:p>
            <a:r>
              <a:rPr lang="en-GB" sz="1200" kern="1200" dirty="0">
                <a:solidFill>
                  <a:schemeClr val="tx1"/>
                </a:solidFill>
                <a:effectLst/>
                <a:latin typeface="+mn-lt"/>
                <a:ea typeface="+mn-ea"/>
                <a:cs typeface="+mn-cs"/>
              </a:rPr>
              <a:t>If and when it finds a failing test, it does 2 things: I outputs the randomly generated data that caused the test to fail, and if the data generator has an associated shrinker, it will attempt to carry on testing, shrinking the data until it finds the smallest item that causes a failure…..</a:t>
            </a:r>
          </a:p>
          <a:p>
            <a:br>
              <a:rPr lang="en-GB" sz="1200" kern="1200" dirty="0">
                <a:solidFill>
                  <a:schemeClr val="tx1"/>
                </a:solidFill>
                <a:effectLst/>
                <a:latin typeface="+mn-lt"/>
                <a:ea typeface="+mn-ea"/>
                <a:cs typeface="+mn-cs"/>
              </a:rPr>
            </a:br>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So its a pretty nifty bit of kit, and resolves a lot of the issues we were discussing before! </a:t>
            </a:r>
          </a:p>
          <a:p>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23B79B2C-9704-5248-95DC-834003CD586D}" type="slidenum">
              <a:rPr lang="en-US" smtClean="0"/>
              <a:t>26</a:t>
            </a:fld>
            <a:endParaRPr lang="en-US"/>
          </a:p>
        </p:txBody>
      </p:sp>
    </p:spTree>
    <p:extLst>
      <p:ext uri="{BB962C8B-B14F-4D97-AF65-F5344CB8AC3E}">
        <p14:creationId xmlns:p14="http://schemas.microsoft.com/office/powerpoint/2010/main" val="248154907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Here is one of our tests now that we’ve added a reference to the </a:t>
            </a:r>
            <a:r>
              <a:rPr lang="en-GB" sz="1200" kern="1200" dirty="0" err="1">
                <a:solidFill>
                  <a:schemeClr val="tx1"/>
                </a:solidFill>
                <a:effectLst/>
                <a:latin typeface="+mn-lt"/>
                <a:ea typeface="+mn-ea"/>
                <a:cs typeface="+mn-cs"/>
              </a:rPr>
              <a:t>FSCheck</a:t>
            </a:r>
            <a:r>
              <a:rPr lang="en-GB" sz="1200" kern="1200" dirty="0">
                <a:solidFill>
                  <a:schemeClr val="tx1"/>
                </a:solidFill>
                <a:effectLst/>
                <a:latin typeface="+mn-lt"/>
                <a:ea typeface="+mn-ea"/>
                <a:cs typeface="+mn-cs"/>
              </a:rPr>
              <a:t> package:</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Let’s walk through the changes:</a:t>
            </a:r>
          </a:p>
          <a:p>
            <a:pPr marL="171450" indent="-171450">
              <a:buFont typeface="Arial" panose="020B0604020202020204" pitchFamily="34" charset="0"/>
              <a:buChar char="•"/>
            </a:pPr>
            <a:r>
              <a:rPr lang="en-GB" sz="1200" kern="1200" dirty="0">
                <a:solidFill>
                  <a:schemeClr val="tx1"/>
                </a:solidFill>
                <a:effectLst/>
                <a:latin typeface="+mn-lt"/>
                <a:ea typeface="+mn-ea"/>
                <a:cs typeface="+mn-cs"/>
              </a:rPr>
              <a:t>First, The test is now decorated with a Property attribute instead of the previous Test attribute - this tells </a:t>
            </a:r>
            <a:r>
              <a:rPr lang="en-GB" sz="1200" kern="1200" dirty="0" err="1">
                <a:solidFill>
                  <a:schemeClr val="tx1"/>
                </a:solidFill>
                <a:effectLst/>
                <a:latin typeface="+mn-lt"/>
                <a:ea typeface="+mn-ea"/>
                <a:cs typeface="+mn-cs"/>
              </a:rPr>
              <a:t>FSCheck</a:t>
            </a:r>
            <a:r>
              <a:rPr lang="en-GB" sz="1200" kern="1200" dirty="0">
                <a:solidFill>
                  <a:schemeClr val="tx1"/>
                </a:solidFill>
                <a:effectLst/>
                <a:latin typeface="+mn-lt"/>
                <a:ea typeface="+mn-ea"/>
                <a:cs typeface="+mn-cs"/>
              </a:rPr>
              <a:t> that we want it to manage our test for us</a:t>
            </a:r>
          </a:p>
          <a:p>
            <a:pPr marL="171450" indent="-171450">
              <a:buFont typeface="Arial" panose="020B0604020202020204" pitchFamily="34" charset="0"/>
              <a:buChar char="•"/>
            </a:pPr>
            <a:r>
              <a:rPr lang="en-GB" sz="1200" kern="1200" dirty="0">
                <a:solidFill>
                  <a:schemeClr val="tx1"/>
                </a:solidFill>
                <a:effectLst/>
                <a:latin typeface="+mn-lt"/>
                <a:ea typeface="+mn-ea"/>
                <a:cs typeface="+mn-cs"/>
              </a:rPr>
              <a:t>Next, our input data is now supplied to the test as an argument, just like when we create test cases, but in instead of creating the test cases ourselves, </a:t>
            </a:r>
            <a:r>
              <a:rPr lang="en-GB" sz="1200" kern="1200" dirty="0" err="1">
                <a:solidFill>
                  <a:schemeClr val="tx1"/>
                </a:solidFill>
                <a:effectLst/>
                <a:latin typeface="+mn-lt"/>
                <a:ea typeface="+mn-ea"/>
                <a:cs typeface="+mn-cs"/>
              </a:rPr>
              <a:t>FSCheck</a:t>
            </a:r>
            <a:r>
              <a:rPr lang="en-GB" sz="1200" kern="1200" dirty="0">
                <a:solidFill>
                  <a:schemeClr val="tx1"/>
                </a:solidFill>
                <a:effectLst/>
                <a:latin typeface="+mn-lt"/>
                <a:ea typeface="+mn-ea"/>
                <a:cs typeface="+mn-cs"/>
              </a:rPr>
              <a:t> will be generating the input for us.</a:t>
            </a:r>
          </a:p>
          <a:p>
            <a:pPr marL="171450" indent="-171450">
              <a:buFont typeface="Arial" panose="020B0604020202020204" pitchFamily="34" charset="0"/>
              <a:buChar char="•"/>
            </a:pPr>
            <a:r>
              <a:rPr lang="en-GB" sz="1200" kern="1200" dirty="0">
                <a:solidFill>
                  <a:schemeClr val="tx1"/>
                </a:solidFill>
                <a:effectLst/>
                <a:latin typeface="+mn-lt"/>
                <a:ea typeface="+mn-ea"/>
                <a:cs typeface="+mn-cs"/>
              </a:rPr>
              <a:t>Lastly, we’ve done away with all that noisy looping logic, as </a:t>
            </a:r>
            <a:r>
              <a:rPr lang="en-GB" sz="1200" kern="1200" dirty="0" err="1">
                <a:solidFill>
                  <a:schemeClr val="tx1"/>
                </a:solidFill>
                <a:effectLst/>
                <a:latin typeface="+mn-lt"/>
                <a:ea typeface="+mn-ea"/>
                <a:cs typeface="+mn-cs"/>
              </a:rPr>
              <a:t>FSCheck</a:t>
            </a:r>
            <a:r>
              <a:rPr lang="en-GB" sz="1200" kern="1200" dirty="0">
                <a:solidFill>
                  <a:schemeClr val="tx1"/>
                </a:solidFill>
                <a:effectLst/>
                <a:latin typeface="+mn-lt"/>
                <a:ea typeface="+mn-ea"/>
                <a:cs typeface="+mn-cs"/>
              </a:rPr>
              <a:t> is managing that for us, and the Random object is gone too, because we no longer need it.</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Overall, a lot cleaner and nicer to read.</a:t>
            </a:r>
            <a:br>
              <a:rPr lang="en-GB" sz="1200" kern="1200" dirty="0">
                <a:solidFill>
                  <a:schemeClr val="tx1"/>
                </a:solidFill>
                <a:effectLst/>
                <a:latin typeface="+mn-lt"/>
                <a:ea typeface="+mn-ea"/>
                <a:cs typeface="+mn-cs"/>
              </a:rPr>
            </a:br>
            <a:endParaRPr lang="en-GB" sz="1200" kern="1200" dirty="0">
              <a:solidFill>
                <a:schemeClr val="tx1"/>
              </a:solidFill>
              <a:effectLst/>
              <a:latin typeface="+mn-lt"/>
              <a:ea typeface="+mn-ea"/>
              <a:cs typeface="+mn-cs"/>
            </a:endParaRPr>
          </a:p>
          <a:p>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23B79B2C-9704-5248-95DC-834003CD586D}" type="slidenum">
              <a:rPr lang="en-US" smtClean="0"/>
              <a:t>27</a:t>
            </a:fld>
            <a:endParaRPr lang="en-US"/>
          </a:p>
        </p:txBody>
      </p:sp>
    </p:spTree>
    <p:extLst>
      <p:ext uri="{BB962C8B-B14F-4D97-AF65-F5344CB8AC3E}">
        <p14:creationId xmlns:p14="http://schemas.microsoft.com/office/powerpoint/2010/main" val="102677617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So now you have an idea of what Property Based Testing is all about and shown you a glimpse of how to do it</a:t>
            </a:r>
          </a:p>
          <a:p>
            <a:r>
              <a:rPr lang="en-GB" sz="1200" kern="1200" dirty="0">
                <a:solidFill>
                  <a:schemeClr val="tx1"/>
                </a:solidFill>
                <a:effectLst/>
                <a:latin typeface="+mn-lt"/>
                <a:ea typeface="+mn-ea"/>
                <a:cs typeface="+mn-cs"/>
              </a:rPr>
              <a:t>Hopefully I’ve managed to peek your interest just enough that you want to get your hands dirty.</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And that’s exactly what we are going to do now.</a:t>
            </a:r>
          </a:p>
          <a:p>
            <a:r>
              <a:rPr lang="en-GB" sz="1200" kern="1200" dirty="0">
                <a:solidFill>
                  <a:schemeClr val="tx1"/>
                </a:solidFill>
                <a:effectLst/>
                <a:latin typeface="+mn-lt"/>
                <a:ea typeface="+mn-ea"/>
                <a:cs typeface="+mn-cs"/>
              </a:rPr>
              <a:t>Now we are going to have a crack at doing the Diamond Kata, using Test Driven Development, but instead of Example Based Tests, we are going to use Property Based Tests instead.</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But before we start, we need to understand the problem a little more:</a:t>
            </a:r>
          </a:p>
        </p:txBody>
      </p:sp>
      <p:sp>
        <p:nvSpPr>
          <p:cNvPr id="4" name="Slide Number Placeholder 3"/>
          <p:cNvSpPr>
            <a:spLocks noGrp="1"/>
          </p:cNvSpPr>
          <p:nvPr>
            <p:ph type="sldNum" sz="quarter" idx="5"/>
          </p:nvPr>
        </p:nvSpPr>
        <p:spPr/>
        <p:txBody>
          <a:bodyPr/>
          <a:lstStyle/>
          <a:p>
            <a:fld id="{23B79B2C-9704-5248-95DC-834003CD586D}" type="slidenum">
              <a:rPr lang="en-US" smtClean="0"/>
              <a:t>28</a:t>
            </a:fld>
            <a:endParaRPr lang="en-US"/>
          </a:p>
        </p:txBody>
      </p:sp>
    </p:spTree>
    <p:extLst>
      <p:ext uri="{BB962C8B-B14F-4D97-AF65-F5344CB8AC3E}">
        <p14:creationId xmlns:p14="http://schemas.microsoft.com/office/powerpoint/2010/main" val="97594316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The Diamond Kata:</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Take a single character from the alphabet as input, and as output, return a diamond shape ascii picture starting at A, all the way to the input Letter, and back down to A again:</a:t>
            </a:r>
            <a:br>
              <a:rPr lang="en-GB" sz="1200" kern="1200" dirty="0">
                <a:solidFill>
                  <a:schemeClr val="tx1"/>
                </a:solidFill>
                <a:effectLst/>
                <a:latin typeface="+mn-lt"/>
                <a:ea typeface="+mn-ea"/>
                <a:cs typeface="+mn-cs"/>
              </a:rPr>
            </a:br>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So each row of the picture will be a string, and the overall response object will be a collection of strings.</a:t>
            </a:r>
          </a:p>
          <a:p>
            <a:r>
              <a:rPr lang="en-GB" sz="1200" kern="1200" dirty="0">
                <a:solidFill>
                  <a:schemeClr val="tx1"/>
                </a:solidFill>
                <a:effectLst/>
                <a:latin typeface="+mn-lt"/>
                <a:ea typeface="+mn-ea"/>
                <a:cs typeface="+mn-cs"/>
              </a:rPr>
              <a:t>And because you can’t make a diamond from just A, if the input is A, then the output is an empty collection.</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Only only valid inputs are </a:t>
            </a:r>
            <a:r>
              <a:rPr lang="en-GB" sz="1200" kern="1200" dirty="0" err="1">
                <a:solidFill>
                  <a:schemeClr val="tx1"/>
                </a:solidFill>
                <a:effectLst/>
                <a:latin typeface="+mn-lt"/>
                <a:ea typeface="+mn-ea"/>
                <a:cs typeface="+mn-cs"/>
              </a:rPr>
              <a:t>th</a:t>
            </a:r>
            <a:r>
              <a:rPr lang="en-GB" sz="1200" kern="1200" dirty="0">
                <a:solidFill>
                  <a:schemeClr val="tx1"/>
                </a:solidFill>
                <a:effectLst/>
                <a:latin typeface="+mn-lt"/>
                <a:ea typeface="+mn-ea"/>
                <a:cs typeface="+mn-cs"/>
              </a:rPr>
              <a:t> characters a-z.</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Any Questions about the requirements? </a:t>
            </a:r>
          </a:p>
        </p:txBody>
      </p:sp>
      <p:sp>
        <p:nvSpPr>
          <p:cNvPr id="4" name="Slide Number Placeholder 3"/>
          <p:cNvSpPr>
            <a:spLocks noGrp="1"/>
          </p:cNvSpPr>
          <p:nvPr>
            <p:ph type="sldNum" sz="quarter" idx="5"/>
          </p:nvPr>
        </p:nvSpPr>
        <p:spPr/>
        <p:txBody>
          <a:bodyPr/>
          <a:lstStyle/>
          <a:p>
            <a:fld id="{23B79B2C-9704-5248-95DC-834003CD586D}" type="slidenum">
              <a:rPr lang="en-US" smtClean="0"/>
              <a:t>29</a:t>
            </a:fld>
            <a:endParaRPr lang="en-US"/>
          </a:p>
        </p:txBody>
      </p:sp>
    </p:spTree>
    <p:extLst>
      <p:ext uri="{BB962C8B-B14F-4D97-AF65-F5344CB8AC3E}">
        <p14:creationId xmlns:p14="http://schemas.microsoft.com/office/powerpoint/2010/main" val="222490523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now, the hardest part of starting with PBT is figuring out what properties to test for, so, before we start I’d like you all to take 5 minutes to think of some properties that we might be able to test for in our output.</a:t>
            </a:r>
          </a:p>
          <a:p>
            <a:r>
              <a:rPr lang="en-GB" sz="1200" kern="1200" dirty="0">
                <a:solidFill>
                  <a:schemeClr val="tx1"/>
                </a:solidFill>
                <a:effectLst/>
                <a:latin typeface="+mn-lt"/>
                <a:ea typeface="+mn-ea"/>
                <a:cs typeface="+mn-cs"/>
              </a:rPr>
              <a:t>Remember these are rules that will be true for all valid inputs, and we don’t actually know what the input is going to be.</a:t>
            </a:r>
          </a:p>
          <a:p>
            <a:br>
              <a:rPr lang="en-GB" sz="1200" kern="1200" dirty="0">
                <a:solidFill>
                  <a:schemeClr val="tx1"/>
                </a:solidFill>
                <a:effectLst/>
                <a:latin typeface="+mn-lt"/>
                <a:ea typeface="+mn-ea"/>
                <a:cs typeface="+mn-cs"/>
              </a:rPr>
            </a:br>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23B79B2C-9704-5248-95DC-834003CD586D}" type="slidenum">
              <a:rPr lang="en-US" smtClean="0"/>
              <a:t>30</a:t>
            </a:fld>
            <a:endParaRPr lang="en-US"/>
          </a:p>
        </p:txBody>
      </p:sp>
    </p:spTree>
    <p:extLst>
      <p:ext uri="{BB962C8B-B14F-4D97-AF65-F5344CB8AC3E}">
        <p14:creationId xmlns:p14="http://schemas.microsoft.com/office/powerpoint/2010/main" val="22094026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However, there is a slight flaw in the nature of Example Based testing, a weak link.</a:t>
            </a:r>
          </a:p>
          <a:p>
            <a:r>
              <a:rPr lang="en-GB" sz="1200" kern="1200" dirty="0">
                <a:solidFill>
                  <a:schemeClr val="tx1"/>
                </a:solidFill>
                <a:effectLst/>
                <a:latin typeface="+mn-lt"/>
                <a:ea typeface="+mn-ea"/>
                <a:cs typeface="+mn-cs"/>
              </a:rPr>
              <a:t>A wink link that will be exploited by evil little bugs, intent on worming their way into our code, burrowing in deep so that they are hard to find, causing havoc in weird an wonderful ways.</a:t>
            </a:r>
          </a:p>
          <a:p>
            <a:br>
              <a:rPr lang="en-GB" sz="1200" kern="1200" dirty="0">
                <a:solidFill>
                  <a:schemeClr val="tx1"/>
                </a:solidFill>
                <a:effectLst/>
                <a:latin typeface="+mn-lt"/>
                <a:ea typeface="+mn-ea"/>
                <a:cs typeface="+mn-cs"/>
              </a:rPr>
            </a:br>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Can you guess that the weak link is?</a:t>
            </a:r>
          </a:p>
          <a:p>
            <a:br>
              <a:rPr lang="en-GB" sz="1200" kern="1200" dirty="0">
                <a:solidFill>
                  <a:schemeClr val="tx1"/>
                </a:solidFill>
                <a:effectLst/>
                <a:latin typeface="+mn-lt"/>
                <a:ea typeface="+mn-ea"/>
                <a:cs typeface="+mn-cs"/>
              </a:rPr>
            </a:br>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23B79B2C-9704-5248-95DC-834003CD586D}" type="slidenum">
              <a:rPr lang="en-US" smtClean="0"/>
              <a:t>4</a:t>
            </a:fld>
            <a:endParaRPr lang="en-US"/>
          </a:p>
        </p:txBody>
      </p:sp>
    </p:spTree>
    <p:extLst>
      <p:ext uri="{BB962C8B-B14F-4D97-AF65-F5344CB8AC3E}">
        <p14:creationId xmlns:p14="http://schemas.microsoft.com/office/powerpoint/2010/main" val="367331976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now, the hardest part of starting with PBT is figuring out what properties to test for, so, before we start I’d like you all to take 5 minutes to think of some properties that we might be able to test for in our output.</a:t>
            </a:r>
          </a:p>
          <a:p>
            <a:r>
              <a:rPr lang="en-GB" sz="1200" kern="1200" dirty="0">
                <a:solidFill>
                  <a:schemeClr val="tx1"/>
                </a:solidFill>
                <a:effectLst/>
                <a:latin typeface="+mn-lt"/>
                <a:ea typeface="+mn-ea"/>
                <a:cs typeface="+mn-cs"/>
              </a:rPr>
              <a:t>Remember these are rules that will be true for all valid inputs, and we don’t actually know what the input is going to be.</a:t>
            </a:r>
          </a:p>
          <a:p>
            <a:br>
              <a:rPr lang="en-GB" sz="1200" kern="1200" dirty="0">
                <a:solidFill>
                  <a:schemeClr val="tx1"/>
                </a:solidFill>
                <a:effectLst/>
                <a:latin typeface="+mn-lt"/>
                <a:ea typeface="+mn-ea"/>
                <a:cs typeface="+mn-cs"/>
              </a:rPr>
            </a:br>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23B79B2C-9704-5248-95DC-834003CD586D}" type="slidenum">
              <a:rPr lang="en-US" smtClean="0"/>
              <a:t>31</a:t>
            </a:fld>
            <a:endParaRPr lang="en-US"/>
          </a:p>
        </p:txBody>
      </p:sp>
    </p:spTree>
    <p:extLst>
      <p:ext uri="{BB962C8B-B14F-4D97-AF65-F5344CB8AC3E}">
        <p14:creationId xmlns:p14="http://schemas.microsoft.com/office/powerpoint/2010/main" val="10754843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It’s us - humans! </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Humans are flawed creatures and we make mistakes…some more than others, but none of us is perfect!</a:t>
            </a:r>
          </a:p>
          <a:p>
            <a:r>
              <a:rPr lang="en-GB" sz="1200" kern="1200" dirty="0">
                <a:solidFill>
                  <a:schemeClr val="tx1"/>
                </a:solidFill>
                <a:effectLst/>
                <a:latin typeface="+mn-lt"/>
                <a:ea typeface="+mn-ea"/>
                <a:cs typeface="+mn-cs"/>
              </a:rPr>
              <a:t>We get tired, feel pressure from others to deliver, or apply pressure on ourselves. </a:t>
            </a:r>
          </a:p>
          <a:p>
            <a:r>
              <a:rPr lang="en-GB" sz="1200" kern="1200" dirty="0">
                <a:solidFill>
                  <a:schemeClr val="tx1"/>
                </a:solidFill>
                <a:effectLst/>
                <a:latin typeface="+mn-lt"/>
                <a:ea typeface="+mn-ea"/>
                <a:cs typeface="+mn-cs"/>
              </a:rPr>
              <a:t>Sometimes we are lazy, and sometimes we forget. </a:t>
            </a:r>
          </a:p>
          <a:p>
            <a:endParaRPr lang="en-GB" sz="1200" kern="1200" dirty="0">
              <a:solidFill>
                <a:schemeClr val="tx1"/>
              </a:solidFill>
              <a:effectLst/>
              <a:latin typeface="+mn-lt"/>
              <a:ea typeface="+mn-ea"/>
              <a:cs typeface="+mn-cs"/>
            </a:endParaRPr>
          </a:p>
          <a:p>
            <a:endParaRPr lang="en-GB" sz="1200" kern="1200" dirty="0">
              <a:solidFill>
                <a:schemeClr val="tx1"/>
              </a:solidFill>
              <a:effectLst/>
              <a:latin typeface="+mn-lt"/>
              <a:ea typeface="+mn-ea"/>
              <a:cs typeface="+mn-cs"/>
            </a:endParaRPr>
          </a:p>
          <a:p>
            <a:br>
              <a:rPr lang="en-GB" sz="1200" kern="1200" dirty="0">
                <a:solidFill>
                  <a:schemeClr val="tx1"/>
                </a:solidFill>
                <a:effectLst/>
                <a:latin typeface="+mn-lt"/>
                <a:ea typeface="+mn-ea"/>
                <a:cs typeface="+mn-cs"/>
              </a:rPr>
            </a:br>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23B79B2C-9704-5248-95DC-834003CD586D}" type="slidenum">
              <a:rPr lang="en-US" smtClean="0"/>
              <a:t>5</a:t>
            </a:fld>
            <a:endParaRPr lang="en-US"/>
          </a:p>
        </p:txBody>
      </p:sp>
    </p:spTree>
    <p:extLst>
      <p:ext uri="{BB962C8B-B14F-4D97-AF65-F5344CB8AC3E}">
        <p14:creationId xmlns:p14="http://schemas.microsoft.com/office/powerpoint/2010/main" val="26373374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So the tests we write are only ever as good as we are;</a:t>
            </a:r>
          </a:p>
          <a:p>
            <a:r>
              <a:rPr lang="en-GB" sz="1200" kern="1200" dirty="0">
                <a:solidFill>
                  <a:schemeClr val="tx1"/>
                </a:solidFill>
                <a:effectLst/>
                <a:latin typeface="+mn-lt"/>
                <a:ea typeface="+mn-ea"/>
                <a:cs typeface="+mn-cs"/>
              </a:rPr>
              <a:t>But In order to find bugs, Example Based Testing requires us to think of all the different test scenarios, and all the different data permutations </a:t>
            </a:r>
          </a:p>
          <a:p>
            <a:r>
              <a:rPr lang="en-GB" sz="1200" kern="1200" dirty="0">
                <a:solidFill>
                  <a:schemeClr val="tx1"/>
                </a:solidFill>
                <a:effectLst/>
                <a:latin typeface="+mn-lt"/>
                <a:ea typeface="+mn-ea"/>
                <a:cs typeface="+mn-cs"/>
              </a:rPr>
              <a:t>At a time when we don’t necessarily fully understand the system that we are building.</a:t>
            </a:r>
          </a:p>
          <a:p>
            <a:r>
              <a:rPr lang="en-GB" sz="1200" kern="1200" dirty="0">
                <a:solidFill>
                  <a:schemeClr val="tx1"/>
                </a:solidFill>
                <a:effectLst/>
                <a:latin typeface="+mn-lt"/>
                <a:ea typeface="+mn-ea"/>
                <a:cs typeface="+mn-cs"/>
              </a:rPr>
              <a:t>So the chances are high, that we will miss something, some edge case, or some obscure input that we never imagined who ever happen.</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With each new test, we calculate in our heads what the cost of adding that test is: what value it adds, and </a:t>
            </a:r>
            <a:r>
              <a:rPr lang="en-GB" sz="1200" kern="1200" dirty="0" err="1">
                <a:solidFill>
                  <a:schemeClr val="tx1"/>
                </a:solidFill>
                <a:effectLst/>
                <a:latin typeface="+mn-lt"/>
                <a:ea typeface="+mn-ea"/>
                <a:cs typeface="+mn-cs"/>
              </a:rPr>
              <a:t>whther</a:t>
            </a:r>
            <a:r>
              <a:rPr lang="en-GB" sz="1200" kern="1200" dirty="0">
                <a:solidFill>
                  <a:schemeClr val="tx1"/>
                </a:solidFill>
                <a:effectLst/>
                <a:latin typeface="+mn-lt"/>
                <a:ea typeface="+mn-ea"/>
                <a:cs typeface="+mn-cs"/>
              </a:rPr>
              <a:t> or not it’s worth the effort.</a:t>
            </a:r>
          </a:p>
          <a:p>
            <a:r>
              <a:rPr lang="en-GB" sz="1200" kern="1200" dirty="0">
                <a:solidFill>
                  <a:schemeClr val="tx1"/>
                </a:solidFill>
                <a:effectLst/>
                <a:latin typeface="+mn-lt"/>
                <a:ea typeface="+mn-ea"/>
                <a:cs typeface="+mn-cs"/>
              </a:rPr>
              <a:t>Again, at a time when we don’t necessarily have accurate data to perform that calculation….we are making educated guesses!</a:t>
            </a:r>
          </a:p>
          <a:p>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23B79B2C-9704-5248-95DC-834003CD586D}" type="slidenum">
              <a:rPr lang="en-US" smtClean="0"/>
              <a:t>6</a:t>
            </a:fld>
            <a:endParaRPr lang="en-US"/>
          </a:p>
        </p:txBody>
      </p:sp>
    </p:spTree>
    <p:extLst>
      <p:ext uri="{BB962C8B-B14F-4D97-AF65-F5344CB8AC3E}">
        <p14:creationId xmlns:p14="http://schemas.microsoft.com/office/powerpoint/2010/main" val="34841061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23B79B2C-9704-5248-95DC-834003CD586D}" type="slidenum">
              <a:rPr lang="en-US" smtClean="0"/>
              <a:t>7</a:t>
            </a:fld>
            <a:endParaRPr lang="en-US"/>
          </a:p>
        </p:txBody>
      </p:sp>
    </p:spTree>
    <p:extLst>
      <p:ext uri="{BB962C8B-B14F-4D97-AF65-F5344CB8AC3E}">
        <p14:creationId xmlns:p14="http://schemas.microsoft.com/office/powerpoint/2010/main" val="13616308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To illustrate this problems let’s quickly walk through an example:</a:t>
            </a:r>
            <a:br>
              <a:rPr lang="en-GB" sz="1200" kern="1200" dirty="0">
                <a:solidFill>
                  <a:schemeClr val="tx1"/>
                </a:solidFill>
                <a:effectLst/>
                <a:latin typeface="+mn-lt"/>
                <a:ea typeface="+mn-ea"/>
                <a:cs typeface="+mn-cs"/>
              </a:rPr>
            </a:br>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We need to write a function that will add two values together and return the result….</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Sounds fairly simple right.</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So, we write our first test:</a:t>
            </a:r>
          </a:p>
        </p:txBody>
      </p:sp>
      <p:sp>
        <p:nvSpPr>
          <p:cNvPr id="4" name="Slide Number Placeholder 3"/>
          <p:cNvSpPr>
            <a:spLocks noGrp="1"/>
          </p:cNvSpPr>
          <p:nvPr>
            <p:ph type="sldNum" sz="quarter" idx="5"/>
          </p:nvPr>
        </p:nvSpPr>
        <p:spPr/>
        <p:txBody>
          <a:bodyPr/>
          <a:lstStyle/>
          <a:p>
            <a:fld id="{23B79B2C-9704-5248-95DC-834003CD586D}" type="slidenum">
              <a:rPr lang="en-US" smtClean="0"/>
              <a:t>8</a:t>
            </a:fld>
            <a:endParaRPr lang="en-US"/>
          </a:p>
        </p:txBody>
      </p:sp>
    </p:spTree>
    <p:extLst>
      <p:ext uri="{BB962C8B-B14F-4D97-AF65-F5344CB8AC3E}">
        <p14:creationId xmlns:p14="http://schemas.microsoft.com/office/powerpoint/2010/main" val="18424210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And following good TDD practise, we run the test and see it fail, then we implement our method and see the test pass.</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Are we done?</a:t>
            </a:r>
          </a:p>
          <a:p>
            <a:r>
              <a:rPr lang="en-GB" sz="1200" kern="1200" dirty="0">
                <a:solidFill>
                  <a:schemeClr val="tx1"/>
                </a:solidFill>
                <a:effectLst/>
                <a:latin typeface="+mn-lt"/>
                <a:ea typeface="+mn-ea"/>
                <a:cs typeface="+mn-cs"/>
              </a:rPr>
              <a:t>Are we confident that this works in all scenarios?</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a:t>
            </a:r>
          </a:p>
          <a:p>
            <a:endParaRPr lang="en-GB" sz="1200" kern="1200" dirty="0">
              <a:solidFill>
                <a:schemeClr val="tx1"/>
              </a:solidFill>
              <a:effectLst/>
              <a:latin typeface="+mn-lt"/>
              <a:ea typeface="+mn-ea"/>
              <a:cs typeface="+mn-cs"/>
            </a:endParaRP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What about negative numbers?</a:t>
            </a:r>
          </a:p>
          <a:p>
            <a:r>
              <a:rPr lang="en-GB" sz="1200" kern="1200" dirty="0">
                <a:solidFill>
                  <a:schemeClr val="tx1"/>
                </a:solidFill>
                <a:effectLst/>
                <a:latin typeface="+mn-lt"/>
                <a:ea typeface="+mn-ea"/>
                <a:cs typeface="+mn-cs"/>
              </a:rPr>
              <a:t>What about zeros? </a:t>
            </a:r>
          </a:p>
          <a:p>
            <a:r>
              <a:rPr lang="en-GB" sz="1200" kern="1200" dirty="0">
                <a:solidFill>
                  <a:schemeClr val="tx1"/>
                </a:solidFill>
                <a:effectLst/>
                <a:latin typeface="+mn-lt"/>
                <a:ea typeface="+mn-ea"/>
                <a:cs typeface="+mn-cs"/>
              </a:rPr>
              <a:t>What about negative zeros?</a:t>
            </a:r>
          </a:p>
        </p:txBody>
      </p:sp>
      <p:sp>
        <p:nvSpPr>
          <p:cNvPr id="4" name="Slide Number Placeholder 3"/>
          <p:cNvSpPr>
            <a:spLocks noGrp="1"/>
          </p:cNvSpPr>
          <p:nvPr>
            <p:ph type="sldNum" sz="quarter" idx="5"/>
          </p:nvPr>
        </p:nvSpPr>
        <p:spPr/>
        <p:txBody>
          <a:bodyPr/>
          <a:lstStyle/>
          <a:p>
            <a:fld id="{23B79B2C-9704-5248-95DC-834003CD586D}" type="slidenum">
              <a:rPr lang="en-US" smtClean="0"/>
              <a:t>9</a:t>
            </a:fld>
            <a:endParaRPr lang="en-US"/>
          </a:p>
        </p:txBody>
      </p:sp>
    </p:spTree>
    <p:extLst>
      <p:ext uri="{BB962C8B-B14F-4D97-AF65-F5344CB8AC3E}">
        <p14:creationId xmlns:p14="http://schemas.microsoft.com/office/powerpoint/2010/main" val="27195390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Ok, lets add a few more tests to cover those scenarios:</a:t>
            </a:r>
          </a:p>
          <a:p>
            <a:endParaRPr lang="en-GB" sz="1200" kern="1200" dirty="0">
              <a:solidFill>
                <a:schemeClr val="tx1"/>
              </a:solidFill>
              <a:effectLst/>
              <a:latin typeface="+mn-lt"/>
              <a:ea typeface="+mn-ea"/>
              <a:cs typeface="+mn-cs"/>
            </a:endParaRP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They are all green…are we done now, does the function definitely work?</a:t>
            </a:r>
          </a:p>
          <a:p>
            <a:br>
              <a:rPr lang="en-GB" sz="1200" kern="1200" dirty="0">
                <a:solidFill>
                  <a:schemeClr val="tx1"/>
                </a:solidFill>
                <a:effectLst/>
                <a:latin typeface="+mn-lt"/>
                <a:ea typeface="+mn-ea"/>
                <a:cs typeface="+mn-cs"/>
              </a:rPr>
            </a:br>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Well what about if we add 1 to </a:t>
            </a:r>
            <a:r>
              <a:rPr lang="en-GB" sz="1200" kern="1200" dirty="0" err="1">
                <a:solidFill>
                  <a:schemeClr val="tx1"/>
                </a:solidFill>
                <a:effectLst/>
                <a:latin typeface="+mn-lt"/>
                <a:ea typeface="+mn-ea"/>
                <a:cs typeface="+mn-cs"/>
              </a:rPr>
              <a:t>int.MaxValue</a:t>
            </a:r>
            <a:r>
              <a:rPr lang="en-GB" sz="1200" kern="1200" dirty="0">
                <a:solidFill>
                  <a:schemeClr val="tx1"/>
                </a:solidFill>
                <a:effectLst/>
                <a:latin typeface="+mn-lt"/>
                <a:ea typeface="+mn-ea"/>
                <a:cs typeface="+mn-cs"/>
              </a:rPr>
              <a:t>? </a:t>
            </a:r>
          </a:p>
          <a:p>
            <a:br>
              <a:rPr lang="en-GB" sz="1200" kern="1200" dirty="0">
                <a:solidFill>
                  <a:schemeClr val="tx1"/>
                </a:solidFill>
                <a:effectLst/>
                <a:latin typeface="+mn-lt"/>
                <a:ea typeface="+mn-ea"/>
                <a:cs typeface="+mn-cs"/>
              </a:rPr>
            </a:br>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If we are using </a:t>
            </a:r>
            <a:r>
              <a:rPr lang="en-GB" sz="1200" kern="1200" dirty="0" err="1">
                <a:solidFill>
                  <a:schemeClr val="tx1"/>
                </a:solidFill>
                <a:effectLst/>
                <a:latin typeface="+mn-lt"/>
                <a:ea typeface="+mn-ea"/>
                <a:cs typeface="+mn-cs"/>
              </a:rPr>
              <a:t>javascript</a:t>
            </a:r>
            <a:r>
              <a:rPr lang="en-GB" sz="1200" kern="1200" dirty="0">
                <a:solidFill>
                  <a:schemeClr val="tx1"/>
                </a:solidFill>
                <a:effectLst/>
                <a:latin typeface="+mn-lt"/>
                <a:ea typeface="+mn-ea"/>
                <a:cs typeface="+mn-cs"/>
              </a:rPr>
              <a:t>, what happens if a or b is null?</a:t>
            </a:r>
          </a:p>
          <a:p>
            <a:r>
              <a:rPr lang="en-GB" sz="1200" kern="1200" dirty="0">
                <a:solidFill>
                  <a:schemeClr val="tx1"/>
                </a:solidFill>
                <a:effectLst/>
                <a:latin typeface="+mn-lt"/>
                <a:ea typeface="+mn-ea"/>
                <a:cs typeface="+mn-cs"/>
              </a:rPr>
              <a:t>What happens if a or b is not even a number?</a:t>
            </a:r>
          </a:p>
          <a:p>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23B79B2C-9704-5248-95DC-834003CD586D}" type="slidenum">
              <a:rPr lang="en-US" smtClean="0"/>
              <a:t>10</a:t>
            </a:fld>
            <a:endParaRPr lang="en-US"/>
          </a:p>
        </p:txBody>
      </p:sp>
    </p:spTree>
    <p:extLst>
      <p:ext uri="{BB962C8B-B14F-4D97-AF65-F5344CB8AC3E}">
        <p14:creationId xmlns:p14="http://schemas.microsoft.com/office/powerpoint/2010/main" val="18079226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CD1547-6653-BA48-BC5B-1B8D1D6B004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87F1602-7C0C-BF4C-9250-95481E5FB5B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66D4EFD-056B-AE49-850B-E5060632CAEC}"/>
              </a:ext>
            </a:extLst>
          </p:cNvPr>
          <p:cNvSpPr>
            <a:spLocks noGrp="1"/>
          </p:cNvSpPr>
          <p:nvPr>
            <p:ph type="dt" sz="half" idx="10"/>
          </p:nvPr>
        </p:nvSpPr>
        <p:spPr/>
        <p:txBody>
          <a:bodyPr/>
          <a:lstStyle/>
          <a:p>
            <a:fld id="{005A8547-4C9E-9C42-BA90-F801693494C5}" type="datetimeFigureOut">
              <a:rPr lang="en-US" smtClean="0"/>
              <a:t>5/28/20</a:t>
            </a:fld>
            <a:endParaRPr lang="en-US"/>
          </a:p>
        </p:txBody>
      </p:sp>
      <p:sp>
        <p:nvSpPr>
          <p:cNvPr id="5" name="Footer Placeholder 4">
            <a:extLst>
              <a:ext uri="{FF2B5EF4-FFF2-40B4-BE49-F238E27FC236}">
                <a16:creationId xmlns:a16="http://schemas.microsoft.com/office/drawing/2014/main" id="{B5A60472-AA0F-064D-8701-CD6EF63DF25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40045C7-77F2-BA45-9FF5-C993466852A4}"/>
              </a:ext>
            </a:extLst>
          </p:cNvPr>
          <p:cNvSpPr>
            <a:spLocks noGrp="1"/>
          </p:cNvSpPr>
          <p:nvPr>
            <p:ph type="sldNum" sz="quarter" idx="12"/>
          </p:nvPr>
        </p:nvSpPr>
        <p:spPr/>
        <p:txBody>
          <a:bodyPr/>
          <a:lstStyle/>
          <a:p>
            <a:fld id="{7637D0CF-7A25-1C4A-9135-B4C921C2BF9C}" type="slidenum">
              <a:rPr lang="en-US" smtClean="0"/>
              <a:t>‹#›</a:t>
            </a:fld>
            <a:endParaRPr lang="en-US"/>
          </a:p>
        </p:txBody>
      </p:sp>
    </p:spTree>
    <p:extLst>
      <p:ext uri="{BB962C8B-B14F-4D97-AF65-F5344CB8AC3E}">
        <p14:creationId xmlns:p14="http://schemas.microsoft.com/office/powerpoint/2010/main" val="802005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EB2607-07F8-EF4D-9D37-6B139048C1D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2A5EB31-057E-2A46-AE52-7CAE3BDA2BD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64D613B-D51D-6142-8261-6F5C8A080FF5}"/>
              </a:ext>
            </a:extLst>
          </p:cNvPr>
          <p:cNvSpPr>
            <a:spLocks noGrp="1"/>
          </p:cNvSpPr>
          <p:nvPr>
            <p:ph type="dt" sz="half" idx="10"/>
          </p:nvPr>
        </p:nvSpPr>
        <p:spPr/>
        <p:txBody>
          <a:bodyPr/>
          <a:lstStyle/>
          <a:p>
            <a:fld id="{005A8547-4C9E-9C42-BA90-F801693494C5}" type="datetimeFigureOut">
              <a:rPr lang="en-US" smtClean="0"/>
              <a:t>5/28/20</a:t>
            </a:fld>
            <a:endParaRPr lang="en-US"/>
          </a:p>
        </p:txBody>
      </p:sp>
      <p:sp>
        <p:nvSpPr>
          <p:cNvPr id="5" name="Footer Placeholder 4">
            <a:extLst>
              <a:ext uri="{FF2B5EF4-FFF2-40B4-BE49-F238E27FC236}">
                <a16:creationId xmlns:a16="http://schemas.microsoft.com/office/drawing/2014/main" id="{F8CF6ACD-646B-2348-9F76-713C2B89841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B1A183-3B75-AB4B-846A-FB0DF52CFAD9}"/>
              </a:ext>
            </a:extLst>
          </p:cNvPr>
          <p:cNvSpPr>
            <a:spLocks noGrp="1"/>
          </p:cNvSpPr>
          <p:nvPr>
            <p:ph type="sldNum" sz="quarter" idx="12"/>
          </p:nvPr>
        </p:nvSpPr>
        <p:spPr/>
        <p:txBody>
          <a:bodyPr/>
          <a:lstStyle/>
          <a:p>
            <a:fld id="{7637D0CF-7A25-1C4A-9135-B4C921C2BF9C}" type="slidenum">
              <a:rPr lang="en-US" smtClean="0"/>
              <a:t>‹#›</a:t>
            </a:fld>
            <a:endParaRPr lang="en-US"/>
          </a:p>
        </p:txBody>
      </p:sp>
    </p:spTree>
    <p:extLst>
      <p:ext uri="{BB962C8B-B14F-4D97-AF65-F5344CB8AC3E}">
        <p14:creationId xmlns:p14="http://schemas.microsoft.com/office/powerpoint/2010/main" val="17923034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AD12166-3766-A947-943B-8164E811BB5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10239D3-DF2C-124E-9E65-FEE3645037D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E38D570-ACD4-654D-863B-D914BD67E1C7}"/>
              </a:ext>
            </a:extLst>
          </p:cNvPr>
          <p:cNvSpPr>
            <a:spLocks noGrp="1"/>
          </p:cNvSpPr>
          <p:nvPr>
            <p:ph type="dt" sz="half" idx="10"/>
          </p:nvPr>
        </p:nvSpPr>
        <p:spPr/>
        <p:txBody>
          <a:bodyPr/>
          <a:lstStyle/>
          <a:p>
            <a:fld id="{005A8547-4C9E-9C42-BA90-F801693494C5}" type="datetimeFigureOut">
              <a:rPr lang="en-US" smtClean="0"/>
              <a:t>5/28/20</a:t>
            </a:fld>
            <a:endParaRPr lang="en-US"/>
          </a:p>
        </p:txBody>
      </p:sp>
      <p:sp>
        <p:nvSpPr>
          <p:cNvPr id="5" name="Footer Placeholder 4">
            <a:extLst>
              <a:ext uri="{FF2B5EF4-FFF2-40B4-BE49-F238E27FC236}">
                <a16:creationId xmlns:a16="http://schemas.microsoft.com/office/drawing/2014/main" id="{95BAD55D-079F-1840-9ACD-69F50D43E2E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F6FB804-1435-154B-8904-5E0D6DC5C946}"/>
              </a:ext>
            </a:extLst>
          </p:cNvPr>
          <p:cNvSpPr>
            <a:spLocks noGrp="1"/>
          </p:cNvSpPr>
          <p:nvPr>
            <p:ph type="sldNum" sz="quarter" idx="12"/>
          </p:nvPr>
        </p:nvSpPr>
        <p:spPr/>
        <p:txBody>
          <a:bodyPr/>
          <a:lstStyle/>
          <a:p>
            <a:fld id="{7637D0CF-7A25-1C4A-9135-B4C921C2BF9C}" type="slidenum">
              <a:rPr lang="en-US" smtClean="0"/>
              <a:t>‹#›</a:t>
            </a:fld>
            <a:endParaRPr lang="en-US"/>
          </a:p>
        </p:txBody>
      </p:sp>
    </p:spTree>
    <p:extLst>
      <p:ext uri="{BB962C8B-B14F-4D97-AF65-F5344CB8AC3E}">
        <p14:creationId xmlns:p14="http://schemas.microsoft.com/office/powerpoint/2010/main" val="20411640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D43C1C-E285-2A41-901D-8E529B94F71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7EBD8EB-855B-394A-A13E-3746045418E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C2DF2A3-7BFC-B04F-BE0D-62D9E7FAF417}"/>
              </a:ext>
            </a:extLst>
          </p:cNvPr>
          <p:cNvSpPr>
            <a:spLocks noGrp="1"/>
          </p:cNvSpPr>
          <p:nvPr>
            <p:ph type="dt" sz="half" idx="10"/>
          </p:nvPr>
        </p:nvSpPr>
        <p:spPr/>
        <p:txBody>
          <a:bodyPr/>
          <a:lstStyle/>
          <a:p>
            <a:fld id="{005A8547-4C9E-9C42-BA90-F801693494C5}" type="datetimeFigureOut">
              <a:rPr lang="en-US" smtClean="0"/>
              <a:t>5/28/20</a:t>
            </a:fld>
            <a:endParaRPr lang="en-US"/>
          </a:p>
        </p:txBody>
      </p:sp>
      <p:sp>
        <p:nvSpPr>
          <p:cNvPr id="5" name="Footer Placeholder 4">
            <a:extLst>
              <a:ext uri="{FF2B5EF4-FFF2-40B4-BE49-F238E27FC236}">
                <a16:creationId xmlns:a16="http://schemas.microsoft.com/office/drawing/2014/main" id="{7ED04A93-4036-4743-B1D2-9E10B19D1C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85D336C-EBE1-1E43-BCD4-3B5911EF54A7}"/>
              </a:ext>
            </a:extLst>
          </p:cNvPr>
          <p:cNvSpPr>
            <a:spLocks noGrp="1"/>
          </p:cNvSpPr>
          <p:nvPr>
            <p:ph type="sldNum" sz="quarter" idx="12"/>
          </p:nvPr>
        </p:nvSpPr>
        <p:spPr/>
        <p:txBody>
          <a:bodyPr/>
          <a:lstStyle/>
          <a:p>
            <a:fld id="{7637D0CF-7A25-1C4A-9135-B4C921C2BF9C}" type="slidenum">
              <a:rPr lang="en-US" smtClean="0"/>
              <a:t>‹#›</a:t>
            </a:fld>
            <a:endParaRPr lang="en-US"/>
          </a:p>
        </p:txBody>
      </p:sp>
    </p:spTree>
    <p:extLst>
      <p:ext uri="{BB962C8B-B14F-4D97-AF65-F5344CB8AC3E}">
        <p14:creationId xmlns:p14="http://schemas.microsoft.com/office/powerpoint/2010/main" val="17754482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735FCF-9245-E843-B02F-907402F2F1F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38C348D-41F8-5849-9537-119CC3B49A3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89EDD1F-E872-F143-9137-41A29F983E54}"/>
              </a:ext>
            </a:extLst>
          </p:cNvPr>
          <p:cNvSpPr>
            <a:spLocks noGrp="1"/>
          </p:cNvSpPr>
          <p:nvPr>
            <p:ph type="dt" sz="half" idx="10"/>
          </p:nvPr>
        </p:nvSpPr>
        <p:spPr/>
        <p:txBody>
          <a:bodyPr/>
          <a:lstStyle/>
          <a:p>
            <a:fld id="{005A8547-4C9E-9C42-BA90-F801693494C5}" type="datetimeFigureOut">
              <a:rPr lang="en-US" smtClean="0"/>
              <a:t>5/28/20</a:t>
            </a:fld>
            <a:endParaRPr lang="en-US"/>
          </a:p>
        </p:txBody>
      </p:sp>
      <p:sp>
        <p:nvSpPr>
          <p:cNvPr id="5" name="Footer Placeholder 4">
            <a:extLst>
              <a:ext uri="{FF2B5EF4-FFF2-40B4-BE49-F238E27FC236}">
                <a16:creationId xmlns:a16="http://schemas.microsoft.com/office/drawing/2014/main" id="{5368EDA0-F938-E04C-B7F2-964D2863A9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F2FB004-76F4-204F-84F3-0E08612C9BCC}"/>
              </a:ext>
            </a:extLst>
          </p:cNvPr>
          <p:cNvSpPr>
            <a:spLocks noGrp="1"/>
          </p:cNvSpPr>
          <p:nvPr>
            <p:ph type="sldNum" sz="quarter" idx="12"/>
          </p:nvPr>
        </p:nvSpPr>
        <p:spPr/>
        <p:txBody>
          <a:bodyPr/>
          <a:lstStyle/>
          <a:p>
            <a:fld id="{7637D0CF-7A25-1C4A-9135-B4C921C2BF9C}" type="slidenum">
              <a:rPr lang="en-US" smtClean="0"/>
              <a:t>‹#›</a:t>
            </a:fld>
            <a:endParaRPr lang="en-US"/>
          </a:p>
        </p:txBody>
      </p:sp>
    </p:spTree>
    <p:extLst>
      <p:ext uri="{BB962C8B-B14F-4D97-AF65-F5344CB8AC3E}">
        <p14:creationId xmlns:p14="http://schemas.microsoft.com/office/powerpoint/2010/main" val="32765396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881383-17D6-C04F-87E2-B44AE5EAA0E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C62E11A-ECBA-B34B-9E44-7179AB419CE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63F3E38-8D3C-1C48-8638-040E568B84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DA36D4D-2C27-2B4A-BF06-FC2406819669}"/>
              </a:ext>
            </a:extLst>
          </p:cNvPr>
          <p:cNvSpPr>
            <a:spLocks noGrp="1"/>
          </p:cNvSpPr>
          <p:nvPr>
            <p:ph type="dt" sz="half" idx="10"/>
          </p:nvPr>
        </p:nvSpPr>
        <p:spPr/>
        <p:txBody>
          <a:bodyPr/>
          <a:lstStyle/>
          <a:p>
            <a:fld id="{005A8547-4C9E-9C42-BA90-F801693494C5}" type="datetimeFigureOut">
              <a:rPr lang="en-US" smtClean="0"/>
              <a:t>5/28/20</a:t>
            </a:fld>
            <a:endParaRPr lang="en-US"/>
          </a:p>
        </p:txBody>
      </p:sp>
      <p:sp>
        <p:nvSpPr>
          <p:cNvPr id="6" name="Footer Placeholder 5">
            <a:extLst>
              <a:ext uri="{FF2B5EF4-FFF2-40B4-BE49-F238E27FC236}">
                <a16:creationId xmlns:a16="http://schemas.microsoft.com/office/drawing/2014/main" id="{FCF2D83A-AB3F-5645-BC8F-C48FC0443B0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EC07E4D-2B59-B445-8A2E-09B0E83E36CC}"/>
              </a:ext>
            </a:extLst>
          </p:cNvPr>
          <p:cNvSpPr>
            <a:spLocks noGrp="1"/>
          </p:cNvSpPr>
          <p:nvPr>
            <p:ph type="sldNum" sz="quarter" idx="12"/>
          </p:nvPr>
        </p:nvSpPr>
        <p:spPr/>
        <p:txBody>
          <a:bodyPr/>
          <a:lstStyle/>
          <a:p>
            <a:fld id="{7637D0CF-7A25-1C4A-9135-B4C921C2BF9C}" type="slidenum">
              <a:rPr lang="en-US" smtClean="0"/>
              <a:t>‹#›</a:t>
            </a:fld>
            <a:endParaRPr lang="en-US"/>
          </a:p>
        </p:txBody>
      </p:sp>
    </p:spTree>
    <p:extLst>
      <p:ext uri="{BB962C8B-B14F-4D97-AF65-F5344CB8AC3E}">
        <p14:creationId xmlns:p14="http://schemas.microsoft.com/office/powerpoint/2010/main" val="39283454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C50D2-B7B5-B44B-9FC9-0D442F628DF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52785A0-04EF-234E-B5EE-AEB503A08FA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3946320-6204-E048-A18A-DE527E6FA1E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F1B30BF-564B-3F43-86EB-50C93C152C0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C74730C-5231-814D-81D8-4EDA30BD539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357C6D5-ACD6-C445-AB1C-F5F1E641B8BF}"/>
              </a:ext>
            </a:extLst>
          </p:cNvPr>
          <p:cNvSpPr>
            <a:spLocks noGrp="1"/>
          </p:cNvSpPr>
          <p:nvPr>
            <p:ph type="dt" sz="half" idx="10"/>
          </p:nvPr>
        </p:nvSpPr>
        <p:spPr/>
        <p:txBody>
          <a:bodyPr/>
          <a:lstStyle/>
          <a:p>
            <a:fld id="{005A8547-4C9E-9C42-BA90-F801693494C5}" type="datetimeFigureOut">
              <a:rPr lang="en-US" smtClean="0"/>
              <a:t>5/28/20</a:t>
            </a:fld>
            <a:endParaRPr lang="en-US"/>
          </a:p>
        </p:txBody>
      </p:sp>
      <p:sp>
        <p:nvSpPr>
          <p:cNvPr id="8" name="Footer Placeholder 7">
            <a:extLst>
              <a:ext uri="{FF2B5EF4-FFF2-40B4-BE49-F238E27FC236}">
                <a16:creationId xmlns:a16="http://schemas.microsoft.com/office/drawing/2014/main" id="{5F01B4C8-5BE5-324F-AB77-858CF4AE0CF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709A99D-C80B-F24B-A668-D0DEE1440C73}"/>
              </a:ext>
            </a:extLst>
          </p:cNvPr>
          <p:cNvSpPr>
            <a:spLocks noGrp="1"/>
          </p:cNvSpPr>
          <p:nvPr>
            <p:ph type="sldNum" sz="quarter" idx="12"/>
          </p:nvPr>
        </p:nvSpPr>
        <p:spPr/>
        <p:txBody>
          <a:bodyPr/>
          <a:lstStyle/>
          <a:p>
            <a:fld id="{7637D0CF-7A25-1C4A-9135-B4C921C2BF9C}" type="slidenum">
              <a:rPr lang="en-US" smtClean="0"/>
              <a:t>‹#›</a:t>
            </a:fld>
            <a:endParaRPr lang="en-US"/>
          </a:p>
        </p:txBody>
      </p:sp>
    </p:spTree>
    <p:extLst>
      <p:ext uri="{BB962C8B-B14F-4D97-AF65-F5344CB8AC3E}">
        <p14:creationId xmlns:p14="http://schemas.microsoft.com/office/powerpoint/2010/main" val="10440154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8721A8-5AFA-8140-B930-4693188C2B0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2A1AA8F-E281-4645-99FA-CC493DF7B7A9}"/>
              </a:ext>
            </a:extLst>
          </p:cNvPr>
          <p:cNvSpPr>
            <a:spLocks noGrp="1"/>
          </p:cNvSpPr>
          <p:nvPr>
            <p:ph type="dt" sz="half" idx="10"/>
          </p:nvPr>
        </p:nvSpPr>
        <p:spPr/>
        <p:txBody>
          <a:bodyPr/>
          <a:lstStyle/>
          <a:p>
            <a:fld id="{005A8547-4C9E-9C42-BA90-F801693494C5}" type="datetimeFigureOut">
              <a:rPr lang="en-US" smtClean="0"/>
              <a:t>5/28/20</a:t>
            </a:fld>
            <a:endParaRPr lang="en-US"/>
          </a:p>
        </p:txBody>
      </p:sp>
      <p:sp>
        <p:nvSpPr>
          <p:cNvPr id="4" name="Footer Placeholder 3">
            <a:extLst>
              <a:ext uri="{FF2B5EF4-FFF2-40B4-BE49-F238E27FC236}">
                <a16:creationId xmlns:a16="http://schemas.microsoft.com/office/drawing/2014/main" id="{65D50EF5-5C3F-DB4E-8772-FBC10B26F0A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59E8F68-AC2D-394B-8C52-1F1FAA125936}"/>
              </a:ext>
            </a:extLst>
          </p:cNvPr>
          <p:cNvSpPr>
            <a:spLocks noGrp="1"/>
          </p:cNvSpPr>
          <p:nvPr>
            <p:ph type="sldNum" sz="quarter" idx="12"/>
          </p:nvPr>
        </p:nvSpPr>
        <p:spPr/>
        <p:txBody>
          <a:bodyPr/>
          <a:lstStyle/>
          <a:p>
            <a:fld id="{7637D0CF-7A25-1C4A-9135-B4C921C2BF9C}" type="slidenum">
              <a:rPr lang="en-US" smtClean="0"/>
              <a:t>‹#›</a:t>
            </a:fld>
            <a:endParaRPr lang="en-US"/>
          </a:p>
        </p:txBody>
      </p:sp>
    </p:spTree>
    <p:extLst>
      <p:ext uri="{BB962C8B-B14F-4D97-AF65-F5344CB8AC3E}">
        <p14:creationId xmlns:p14="http://schemas.microsoft.com/office/powerpoint/2010/main" val="36265418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DA33AA5-A774-484D-AE61-1C9E71665499}"/>
              </a:ext>
            </a:extLst>
          </p:cNvPr>
          <p:cNvSpPr>
            <a:spLocks noGrp="1"/>
          </p:cNvSpPr>
          <p:nvPr>
            <p:ph type="dt" sz="half" idx="10"/>
          </p:nvPr>
        </p:nvSpPr>
        <p:spPr/>
        <p:txBody>
          <a:bodyPr/>
          <a:lstStyle/>
          <a:p>
            <a:fld id="{005A8547-4C9E-9C42-BA90-F801693494C5}" type="datetimeFigureOut">
              <a:rPr lang="en-US" smtClean="0"/>
              <a:t>5/28/20</a:t>
            </a:fld>
            <a:endParaRPr lang="en-US"/>
          </a:p>
        </p:txBody>
      </p:sp>
      <p:sp>
        <p:nvSpPr>
          <p:cNvPr id="3" name="Footer Placeholder 2">
            <a:extLst>
              <a:ext uri="{FF2B5EF4-FFF2-40B4-BE49-F238E27FC236}">
                <a16:creationId xmlns:a16="http://schemas.microsoft.com/office/drawing/2014/main" id="{A98CCA1A-8267-E44D-BE5E-720C35DDB4D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A8253CD-025E-A44A-A124-8B98683759BE}"/>
              </a:ext>
            </a:extLst>
          </p:cNvPr>
          <p:cNvSpPr>
            <a:spLocks noGrp="1"/>
          </p:cNvSpPr>
          <p:nvPr>
            <p:ph type="sldNum" sz="quarter" idx="12"/>
          </p:nvPr>
        </p:nvSpPr>
        <p:spPr/>
        <p:txBody>
          <a:bodyPr/>
          <a:lstStyle/>
          <a:p>
            <a:fld id="{7637D0CF-7A25-1C4A-9135-B4C921C2BF9C}" type="slidenum">
              <a:rPr lang="en-US" smtClean="0"/>
              <a:t>‹#›</a:t>
            </a:fld>
            <a:endParaRPr lang="en-US"/>
          </a:p>
        </p:txBody>
      </p:sp>
    </p:spTree>
    <p:extLst>
      <p:ext uri="{BB962C8B-B14F-4D97-AF65-F5344CB8AC3E}">
        <p14:creationId xmlns:p14="http://schemas.microsoft.com/office/powerpoint/2010/main" val="2060949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25578-2636-2C48-B1BE-CF7804DEB13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1066D28-0EE5-2546-9B52-0E83BD0F7C6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89DEADB-3CBD-F041-8A54-D3F03378AE2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AAF582A-04AD-5D4E-A3ED-C4520679FB59}"/>
              </a:ext>
            </a:extLst>
          </p:cNvPr>
          <p:cNvSpPr>
            <a:spLocks noGrp="1"/>
          </p:cNvSpPr>
          <p:nvPr>
            <p:ph type="dt" sz="half" idx="10"/>
          </p:nvPr>
        </p:nvSpPr>
        <p:spPr/>
        <p:txBody>
          <a:bodyPr/>
          <a:lstStyle/>
          <a:p>
            <a:fld id="{005A8547-4C9E-9C42-BA90-F801693494C5}" type="datetimeFigureOut">
              <a:rPr lang="en-US" smtClean="0"/>
              <a:t>5/28/20</a:t>
            </a:fld>
            <a:endParaRPr lang="en-US"/>
          </a:p>
        </p:txBody>
      </p:sp>
      <p:sp>
        <p:nvSpPr>
          <p:cNvPr id="6" name="Footer Placeholder 5">
            <a:extLst>
              <a:ext uri="{FF2B5EF4-FFF2-40B4-BE49-F238E27FC236}">
                <a16:creationId xmlns:a16="http://schemas.microsoft.com/office/drawing/2014/main" id="{39BF597C-FDDF-4B48-B35E-AA78D1AD04A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ADACAEE-FD3D-3D4B-AC12-B996FB2892EE}"/>
              </a:ext>
            </a:extLst>
          </p:cNvPr>
          <p:cNvSpPr>
            <a:spLocks noGrp="1"/>
          </p:cNvSpPr>
          <p:nvPr>
            <p:ph type="sldNum" sz="quarter" idx="12"/>
          </p:nvPr>
        </p:nvSpPr>
        <p:spPr/>
        <p:txBody>
          <a:bodyPr/>
          <a:lstStyle/>
          <a:p>
            <a:fld id="{7637D0CF-7A25-1C4A-9135-B4C921C2BF9C}" type="slidenum">
              <a:rPr lang="en-US" smtClean="0"/>
              <a:t>‹#›</a:t>
            </a:fld>
            <a:endParaRPr lang="en-US"/>
          </a:p>
        </p:txBody>
      </p:sp>
    </p:spTree>
    <p:extLst>
      <p:ext uri="{BB962C8B-B14F-4D97-AF65-F5344CB8AC3E}">
        <p14:creationId xmlns:p14="http://schemas.microsoft.com/office/powerpoint/2010/main" val="24864681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FCDF3B-EDD6-3742-A74E-E7AA0F418F4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699C0C1-5555-7547-9B72-2520833E04A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4DD694C-02DA-8045-BDF3-DE0C18F1903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8CE1B78-A57F-C949-8D5D-F9C4009ECF47}"/>
              </a:ext>
            </a:extLst>
          </p:cNvPr>
          <p:cNvSpPr>
            <a:spLocks noGrp="1"/>
          </p:cNvSpPr>
          <p:nvPr>
            <p:ph type="dt" sz="half" idx="10"/>
          </p:nvPr>
        </p:nvSpPr>
        <p:spPr/>
        <p:txBody>
          <a:bodyPr/>
          <a:lstStyle/>
          <a:p>
            <a:fld id="{005A8547-4C9E-9C42-BA90-F801693494C5}" type="datetimeFigureOut">
              <a:rPr lang="en-US" smtClean="0"/>
              <a:t>5/28/20</a:t>
            </a:fld>
            <a:endParaRPr lang="en-US"/>
          </a:p>
        </p:txBody>
      </p:sp>
      <p:sp>
        <p:nvSpPr>
          <p:cNvPr id="6" name="Footer Placeholder 5">
            <a:extLst>
              <a:ext uri="{FF2B5EF4-FFF2-40B4-BE49-F238E27FC236}">
                <a16:creationId xmlns:a16="http://schemas.microsoft.com/office/drawing/2014/main" id="{9F3538FA-562B-194A-A861-AB14801714D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C16ACD4-69E2-F44A-84F9-AA4BC44D6D37}"/>
              </a:ext>
            </a:extLst>
          </p:cNvPr>
          <p:cNvSpPr>
            <a:spLocks noGrp="1"/>
          </p:cNvSpPr>
          <p:nvPr>
            <p:ph type="sldNum" sz="quarter" idx="12"/>
          </p:nvPr>
        </p:nvSpPr>
        <p:spPr/>
        <p:txBody>
          <a:bodyPr/>
          <a:lstStyle/>
          <a:p>
            <a:fld id="{7637D0CF-7A25-1C4A-9135-B4C921C2BF9C}" type="slidenum">
              <a:rPr lang="en-US" smtClean="0"/>
              <a:t>‹#›</a:t>
            </a:fld>
            <a:endParaRPr lang="en-US"/>
          </a:p>
        </p:txBody>
      </p:sp>
    </p:spTree>
    <p:extLst>
      <p:ext uri="{BB962C8B-B14F-4D97-AF65-F5344CB8AC3E}">
        <p14:creationId xmlns:p14="http://schemas.microsoft.com/office/powerpoint/2010/main" val="29829306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7370327-AD3F-AB44-9F88-A193612BBBC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601528F-DD67-6745-96B1-00B461F3749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5C2BA36-A169-E248-960E-DAFCD9D2C37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05A8547-4C9E-9C42-BA90-F801693494C5}" type="datetimeFigureOut">
              <a:rPr lang="en-US" smtClean="0"/>
              <a:t>5/28/20</a:t>
            </a:fld>
            <a:endParaRPr lang="en-US"/>
          </a:p>
        </p:txBody>
      </p:sp>
      <p:sp>
        <p:nvSpPr>
          <p:cNvPr id="5" name="Footer Placeholder 4">
            <a:extLst>
              <a:ext uri="{FF2B5EF4-FFF2-40B4-BE49-F238E27FC236}">
                <a16:creationId xmlns:a16="http://schemas.microsoft.com/office/drawing/2014/main" id="{937EAA9B-CA8F-234C-B56A-AF1DBB6954C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D1525FC-A39B-3847-93CB-1677F274058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637D0CF-7A25-1C4A-9135-B4C921C2BF9C}" type="slidenum">
              <a:rPr lang="en-US" smtClean="0"/>
              <a:t>‹#›</a:t>
            </a:fld>
            <a:endParaRPr lang="en-US"/>
          </a:p>
        </p:txBody>
      </p:sp>
    </p:spTree>
    <p:extLst>
      <p:ext uri="{BB962C8B-B14F-4D97-AF65-F5344CB8AC3E}">
        <p14:creationId xmlns:p14="http://schemas.microsoft.com/office/powerpoint/2010/main" val="315067257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github.com/dcook-net/PropertyBasedTesting/" TargetMode="External"/><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5.jp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6.jp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7.jp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3962611-DFD5-4092-AAFD-559E3DFCE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488" y="0"/>
            <a:ext cx="10910292"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2270F1FA-0425-408F-9861-80BF5AFB27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96517D88-F497-6447-815B-6E2ACEC443DA}"/>
              </a:ext>
            </a:extLst>
          </p:cNvPr>
          <p:cNvSpPr>
            <a:spLocks noGrp="1"/>
          </p:cNvSpPr>
          <p:nvPr>
            <p:ph type="ctrTitle"/>
          </p:nvPr>
        </p:nvSpPr>
        <p:spPr>
          <a:xfrm>
            <a:off x="3045368" y="2043663"/>
            <a:ext cx="6105194" cy="2031055"/>
          </a:xfrm>
        </p:spPr>
        <p:txBody>
          <a:bodyPr>
            <a:normAutofit/>
          </a:bodyPr>
          <a:lstStyle/>
          <a:p>
            <a:r>
              <a:rPr lang="en-US" sz="5100">
                <a:solidFill>
                  <a:srgbClr val="FFFFFF"/>
                </a:solidFill>
              </a:rPr>
              <a:t>Introduction to</a:t>
            </a:r>
            <a:br>
              <a:rPr lang="en-US" sz="5100">
                <a:solidFill>
                  <a:srgbClr val="FFFFFF"/>
                </a:solidFill>
              </a:rPr>
            </a:br>
            <a:r>
              <a:rPr lang="en-US" sz="5100">
                <a:solidFill>
                  <a:srgbClr val="FFFFFF"/>
                </a:solidFill>
              </a:rPr>
              <a:t>Property Based Testing</a:t>
            </a:r>
          </a:p>
        </p:txBody>
      </p:sp>
      <p:sp>
        <p:nvSpPr>
          <p:cNvPr id="3" name="Subtitle 2">
            <a:extLst>
              <a:ext uri="{FF2B5EF4-FFF2-40B4-BE49-F238E27FC236}">
                <a16:creationId xmlns:a16="http://schemas.microsoft.com/office/drawing/2014/main" id="{B4EBD990-3C8E-414C-B373-ECD3C80FC873}"/>
              </a:ext>
            </a:extLst>
          </p:cNvPr>
          <p:cNvSpPr>
            <a:spLocks noGrp="1"/>
          </p:cNvSpPr>
          <p:nvPr>
            <p:ph type="subTitle" idx="1"/>
          </p:nvPr>
        </p:nvSpPr>
        <p:spPr>
          <a:xfrm>
            <a:off x="3045368" y="4074718"/>
            <a:ext cx="6105194" cy="682079"/>
          </a:xfrm>
        </p:spPr>
        <p:txBody>
          <a:bodyPr>
            <a:normAutofit/>
          </a:bodyPr>
          <a:lstStyle/>
          <a:p>
            <a:endParaRPr lang="en-GB" sz="1500">
              <a:solidFill>
                <a:srgbClr val="FFFFFF"/>
              </a:solidFill>
            </a:endParaRPr>
          </a:p>
          <a:p>
            <a:r>
              <a:rPr lang="en-GB" sz="1500">
                <a:solidFill>
                  <a:srgbClr val="FFFFFF"/>
                </a:solidFill>
              </a:rPr>
              <a:t>Increase your test coverage, and find more bugs, without writing more tests.</a:t>
            </a:r>
            <a:endParaRPr lang="en-US" sz="1500">
              <a:solidFill>
                <a:srgbClr val="FFFFFF"/>
              </a:solidFill>
            </a:endParaRPr>
          </a:p>
        </p:txBody>
      </p:sp>
    </p:spTree>
    <p:extLst>
      <p:ext uri="{BB962C8B-B14F-4D97-AF65-F5344CB8AC3E}">
        <p14:creationId xmlns:p14="http://schemas.microsoft.com/office/powerpoint/2010/main" val="42552393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2" name="Rectangle 41">
            <a:extLst>
              <a:ext uri="{FF2B5EF4-FFF2-40B4-BE49-F238E27FC236}">
                <a16:creationId xmlns:a16="http://schemas.microsoft.com/office/drawing/2014/main" id="{466012E2-2E5E-4208-B59C-DA4FC44DC7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635" y="0"/>
            <a:ext cx="12220634"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4" name="Picture 43">
            <a:extLst>
              <a:ext uri="{FF2B5EF4-FFF2-40B4-BE49-F238E27FC236}">
                <a16:creationId xmlns:a16="http://schemas.microsoft.com/office/drawing/2014/main" id="{05F94A0D-DB2E-4487-BA31-9105C14D950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8636" y="0"/>
            <a:ext cx="12220636" cy="6858000"/>
          </a:xfrm>
          <a:prstGeom prst="rect">
            <a:avLst/>
          </a:prstGeom>
        </p:spPr>
      </p:pic>
      <p:sp>
        <p:nvSpPr>
          <p:cNvPr id="22" name="TextBox 21">
            <a:extLst>
              <a:ext uri="{FF2B5EF4-FFF2-40B4-BE49-F238E27FC236}">
                <a16:creationId xmlns:a16="http://schemas.microsoft.com/office/drawing/2014/main" id="{15396077-171B-C043-944A-5E53DC22CF35}"/>
              </a:ext>
            </a:extLst>
          </p:cNvPr>
          <p:cNvSpPr txBox="1"/>
          <p:nvPr/>
        </p:nvSpPr>
        <p:spPr>
          <a:xfrm>
            <a:off x="726057" y="3121701"/>
            <a:ext cx="3658053" cy="2160162"/>
          </a:xfrm>
          <a:prstGeom prst="rect">
            <a:avLst/>
          </a:prstGeom>
        </p:spPr>
        <p:txBody>
          <a:bodyPr vert="horz" lIns="91440" tIns="45720" rIns="91440" bIns="45720" rtlCol="0" anchor="t">
            <a:normAutofit/>
          </a:bodyPr>
          <a:lstStyle/>
          <a:p>
            <a:pPr>
              <a:lnSpc>
                <a:spcPct val="90000"/>
              </a:lnSpc>
              <a:spcBef>
                <a:spcPct val="0"/>
              </a:spcBef>
              <a:spcAft>
                <a:spcPts val="600"/>
              </a:spcAft>
            </a:pPr>
            <a:r>
              <a:rPr lang="en-US" sz="4400" kern="1200" dirty="0">
                <a:solidFill>
                  <a:srgbClr val="FFFFFF"/>
                </a:solidFill>
                <a:latin typeface="+mj-lt"/>
                <a:ea typeface="+mj-ea"/>
                <a:cs typeface="+mj-cs"/>
              </a:rPr>
              <a:t>Example Based Tests In Action</a:t>
            </a:r>
          </a:p>
        </p:txBody>
      </p:sp>
      <p:pic>
        <p:nvPicPr>
          <p:cNvPr id="6" name="Picture 5" descr="A screenshot of a cell phone&#10;&#10;Description automatically generated">
            <a:extLst>
              <a:ext uri="{FF2B5EF4-FFF2-40B4-BE49-F238E27FC236}">
                <a16:creationId xmlns:a16="http://schemas.microsoft.com/office/drawing/2014/main" id="{1F3CDF47-0115-3144-9759-9FEE1DADA257}"/>
              </a:ext>
            </a:extLst>
          </p:cNvPr>
          <p:cNvPicPr>
            <a:picLocks noChangeAspect="1"/>
          </p:cNvPicPr>
          <p:nvPr/>
        </p:nvPicPr>
        <p:blipFill rotWithShape="1">
          <a:blip r:embed="rId4"/>
          <a:srcRect l="11944" t="2807" r="3244"/>
          <a:stretch/>
        </p:blipFill>
        <p:spPr>
          <a:xfrm>
            <a:off x="5090676" y="96252"/>
            <a:ext cx="6828608" cy="6665495"/>
          </a:xfrm>
          <a:prstGeom prst="rect">
            <a:avLst/>
          </a:prstGeom>
        </p:spPr>
      </p:pic>
    </p:spTree>
    <p:extLst>
      <p:ext uri="{BB962C8B-B14F-4D97-AF65-F5344CB8AC3E}">
        <p14:creationId xmlns:p14="http://schemas.microsoft.com/office/powerpoint/2010/main" val="3722867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27">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7631194E-0348-134F-AD73-59D6187AB5D7}"/>
              </a:ext>
            </a:extLst>
          </p:cNvPr>
          <p:cNvSpPr>
            <a:spLocks noGrp="1"/>
          </p:cNvSpPr>
          <p:nvPr>
            <p:ph type="title"/>
          </p:nvPr>
        </p:nvSpPr>
        <p:spPr>
          <a:xfrm>
            <a:off x="1179226" y="826680"/>
            <a:ext cx="9833548" cy="1325563"/>
          </a:xfrm>
        </p:spPr>
        <p:txBody>
          <a:bodyPr>
            <a:normAutofit/>
          </a:bodyPr>
          <a:lstStyle/>
          <a:p>
            <a:pPr algn="ctr">
              <a:spcAft>
                <a:spcPts val="600"/>
              </a:spcAft>
            </a:pPr>
            <a:r>
              <a:rPr lang="en-US" sz="4000" dirty="0">
                <a:solidFill>
                  <a:srgbClr val="FFFFFF"/>
                </a:solidFill>
              </a:rPr>
              <a:t>Example Based Testing In Action</a:t>
            </a:r>
          </a:p>
        </p:txBody>
      </p:sp>
      <p:pic>
        <p:nvPicPr>
          <p:cNvPr id="6" name="Picture 5" descr="A screenshot of a computer&#10;&#10;Description automatically generated">
            <a:extLst>
              <a:ext uri="{FF2B5EF4-FFF2-40B4-BE49-F238E27FC236}">
                <a16:creationId xmlns:a16="http://schemas.microsoft.com/office/drawing/2014/main" id="{03A3A056-B99B-8D4C-9294-C2C9AB7FB953}"/>
              </a:ext>
            </a:extLst>
          </p:cNvPr>
          <p:cNvPicPr>
            <a:picLocks noChangeAspect="1"/>
          </p:cNvPicPr>
          <p:nvPr/>
        </p:nvPicPr>
        <p:blipFill rotWithShape="1">
          <a:blip r:embed="rId4"/>
          <a:srcRect l="4836"/>
          <a:stretch/>
        </p:blipFill>
        <p:spPr>
          <a:xfrm>
            <a:off x="1650820" y="2587653"/>
            <a:ext cx="8890055" cy="4236209"/>
          </a:xfrm>
          <a:prstGeom prst="rect">
            <a:avLst/>
          </a:prstGeom>
        </p:spPr>
      </p:pic>
    </p:spTree>
    <p:extLst>
      <p:ext uri="{BB962C8B-B14F-4D97-AF65-F5344CB8AC3E}">
        <p14:creationId xmlns:p14="http://schemas.microsoft.com/office/powerpoint/2010/main" val="24514607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2" name="Rectangle 41">
            <a:extLst>
              <a:ext uri="{FF2B5EF4-FFF2-40B4-BE49-F238E27FC236}">
                <a16:creationId xmlns:a16="http://schemas.microsoft.com/office/drawing/2014/main" id="{466012E2-2E5E-4208-B59C-DA4FC44DC7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635" y="0"/>
            <a:ext cx="12220634"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4" name="Picture 43">
            <a:extLst>
              <a:ext uri="{FF2B5EF4-FFF2-40B4-BE49-F238E27FC236}">
                <a16:creationId xmlns:a16="http://schemas.microsoft.com/office/drawing/2014/main" id="{05F94A0D-DB2E-4487-BA31-9105C14D950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8636" y="0"/>
            <a:ext cx="12220636" cy="6858000"/>
          </a:xfrm>
          <a:prstGeom prst="rect">
            <a:avLst/>
          </a:prstGeom>
        </p:spPr>
      </p:pic>
      <p:sp>
        <p:nvSpPr>
          <p:cNvPr id="22" name="TextBox 21">
            <a:extLst>
              <a:ext uri="{FF2B5EF4-FFF2-40B4-BE49-F238E27FC236}">
                <a16:creationId xmlns:a16="http://schemas.microsoft.com/office/drawing/2014/main" id="{15396077-171B-C043-944A-5E53DC22CF35}"/>
              </a:ext>
            </a:extLst>
          </p:cNvPr>
          <p:cNvSpPr txBox="1"/>
          <p:nvPr/>
        </p:nvSpPr>
        <p:spPr>
          <a:xfrm>
            <a:off x="726057" y="3121701"/>
            <a:ext cx="3658053" cy="2160162"/>
          </a:xfrm>
          <a:prstGeom prst="rect">
            <a:avLst/>
          </a:prstGeom>
        </p:spPr>
        <p:txBody>
          <a:bodyPr vert="horz" lIns="91440" tIns="45720" rIns="91440" bIns="45720" rtlCol="0" anchor="t">
            <a:normAutofit/>
          </a:bodyPr>
          <a:lstStyle/>
          <a:p>
            <a:pPr>
              <a:lnSpc>
                <a:spcPct val="90000"/>
              </a:lnSpc>
              <a:spcBef>
                <a:spcPct val="0"/>
              </a:spcBef>
              <a:spcAft>
                <a:spcPts val="600"/>
              </a:spcAft>
            </a:pPr>
            <a:r>
              <a:rPr lang="en-US" sz="4400" kern="1200" dirty="0">
                <a:solidFill>
                  <a:srgbClr val="FFFFFF"/>
                </a:solidFill>
                <a:latin typeface="+mj-lt"/>
                <a:ea typeface="+mj-ea"/>
                <a:cs typeface="+mj-cs"/>
              </a:rPr>
              <a:t>Property </a:t>
            </a:r>
          </a:p>
          <a:p>
            <a:pPr>
              <a:lnSpc>
                <a:spcPct val="90000"/>
              </a:lnSpc>
              <a:spcBef>
                <a:spcPct val="0"/>
              </a:spcBef>
              <a:spcAft>
                <a:spcPts val="600"/>
              </a:spcAft>
            </a:pPr>
            <a:r>
              <a:rPr lang="en-US" sz="4400" kern="1200" dirty="0">
                <a:solidFill>
                  <a:srgbClr val="FFFFFF"/>
                </a:solidFill>
                <a:latin typeface="+mj-lt"/>
                <a:ea typeface="+mj-ea"/>
                <a:cs typeface="+mj-cs"/>
              </a:rPr>
              <a:t>Based Tests </a:t>
            </a:r>
          </a:p>
          <a:p>
            <a:pPr>
              <a:lnSpc>
                <a:spcPct val="90000"/>
              </a:lnSpc>
              <a:spcBef>
                <a:spcPct val="0"/>
              </a:spcBef>
              <a:spcAft>
                <a:spcPts val="600"/>
              </a:spcAft>
            </a:pPr>
            <a:r>
              <a:rPr lang="en-US" sz="4400" dirty="0">
                <a:solidFill>
                  <a:srgbClr val="FFFFFF"/>
                </a:solidFill>
                <a:latin typeface="+mj-lt"/>
                <a:ea typeface="+mj-ea"/>
                <a:cs typeface="+mj-cs"/>
              </a:rPr>
              <a:t>(PBT)</a:t>
            </a:r>
            <a:endParaRPr lang="en-US" sz="4400" kern="1200" dirty="0">
              <a:solidFill>
                <a:srgbClr val="FFFFFF"/>
              </a:solidFill>
              <a:latin typeface="+mj-lt"/>
              <a:ea typeface="+mj-ea"/>
              <a:cs typeface="+mj-cs"/>
            </a:endParaRPr>
          </a:p>
        </p:txBody>
      </p:sp>
      <p:sp>
        <p:nvSpPr>
          <p:cNvPr id="2" name="TextBox 1">
            <a:extLst>
              <a:ext uri="{FF2B5EF4-FFF2-40B4-BE49-F238E27FC236}">
                <a16:creationId xmlns:a16="http://schemas.microsoft.com/office/drawing/2014/main" id="{BA6B194D-AC64-7848-AAF8-9075EF5F1F8D}"/>
              </a:ext>
            </a:extLst>
          </p:cNvPr>
          <p:cNvSpPr txBox="1"/>
          <p:nvPr/>
        </p:nvSpPr>
        <p:spPr>
          <a:xfrm>
            <a:off x="6396638" y="2274838"/>
            <a:ext cx="5069305" cy="2308324"/>
          </a:xfrm>
          <a:prstGeom prst="rect">
            <a:avLst/>
          </a:prstGeom>
          <a:noFill/>
        </p:spPr>
        <p:txBody>
          <a:bodyPr wrap="square" rtlCol="0">
            <a:spAutoFit/>
          </a:bodyPr>
          <a:lstStyle/>
          <a:p>
            <a:r>
              <a:rPr lang="en-US" sz="2400" dirty="0"/>
              <a:t>A form of Test Driven Development</a:t>
            </a:r>
          </a:p>
          <a:p>
            <a:endParaRPr lang="en-US" sz="2400" dirty="0"/>
          </a:p>
          <a:p>
            <a:r>
              <a:rPr lang="en-US" sz="2400" dirty="0"/>
              <a:t>Uses randomly generated inputs </a:t>
            </a:r>
          </a:p>
          <a:p>
            <a:endParaRPr lang="en-US" sz="2400" dirty="0"/>
          </a:p>
          <a:p>
            <a:r>
              <a:rPr lang="en-US" sz="2400" dirty="0"/>
              <a:t>Tests executed a random number of times</a:t>
            </a:r>
          </a:p>
        </p:txBody>
      </p:sp>
    </p:spTree>
    <p:extLst>
      <p:ext uri="{BB962C8B-B14F-4D97-AF65-F5344CB8AC3E}">
        <p14:creationId xmlns:p14="http://schemas.microsoft.com/office/powerpoint/2010/main" val="37401088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F0472A-CBFF-594D-B7F0-E72187FC3328}"/>
              </a:ext>
            </a:extLst>
          </p:cNvPr>
          <p:cNvSpPr>
            <a:spLocks noGrp="1"/>
          </p:cNvSpPr>
          <p:nvPr>
            <p:ph type="title"/>
          </p:nvPr>
        </p:nvSpPr>
        <p:spPr/>
        <p:txBody>
          <a:bodyPr/>
          <a:lstStyle/>
          <a:p>
            <a:r>
              <a:rPr lang="en-US" dirty="0"/>
              <a:t>Property Based Testing</a:t>
            </a:r>
          </a:p>
        </p:txBody>
      </p:sp>
      <p:sp>
        <p:nvSpPr>
          <p:cNvPr id="3" name="Content Placeholder 2">
            <a:extLst>
              <a:ext uri="{FF2B5EF4-FFF2-40B4-BE49-F238E27FC236}">
                <a16:creationId xmlns:a16="http://schemas.microsoft.com/office/drawing/2014/main" id="{CE529D86-19CF-1043-9B43-9B1CD2646A14}"/>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38599524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F0472A-CBFF-594D-B7F0-E72187FC3328}"/>
              </a:ext>
            </a:extLst>
          </p:cNvPr>
          <p:cNvSpPr>
            <a:spLocks noGrp="1"/>
          </p:cNvSpPr>
          <p:nvPr>
            <p:ph type="title"/>
          </p:nvPr>
        </p:nvSpPr>
        <p:spPr/>
        <p:txBody>
          <a:bodyPr/>
          <a:lstStyle/>
          <a:p>
            <a:r>
              <a:rPr lang="en-US" dirty="0"/>
              <a:t>Property Based Testing</a:t>
            </a:r>
          </a:p>
        </p:txBody>
      </p:sp>
      <p:pic>
        <p:nvPicPr>
          <p:cNvPr id="9" name="Content Placeholder 8" descr="A picture containing sitting, table, phone&#10;&#10;Description automatically generated">
            <a:extLst>
              <a:ext uri="{FF2B5EF4-FFF2-40B4-BE49-F238E27FC236}">
                <a16:creationId xmlns:a16="http://schemas.microsoft.com/office/drawing/2014/main" id="{76C20A47-A2E1-5449-87A6-95F3B8903A48}"/>
              </a:ext>
            </a:extLst>
          </p:cNvPr>
          <p:cNvPicPr>
            <a:picLocks noGrp="1" noChangeAspect="1"/>
          </p:cNvPicPr>
          <p:nvPr>
            <p:ph idx="1"/>
          </p:nvPr>
        </p:nvPicPr>
        <p:blipFill>
          <a:blip r:embed="rId3"/>
          <a:stretch>
            <a:fillRect/>
          </a:stretch>
        </p:blipFill>
        <p:spPr>
          <a:xfrm>
            <a:off x="2520335" y="1825625"/>
            <a:ext cx="7151329" cy="4351338"/>
          </a:xfrm>
        </p:spPr>
      </p:pic>
    </p:spTree>
    <p:extLst>
      <p:ext uri="{BB962C8B-B14F-4D97-AF65-F5344CB8AC3E}">
        <p14:creationId xmlns:p14="http://schemas.microsoft.com/office/powerpoint/2010/main" val="16454441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0D5D19D-0789-4518-B5DC-D47ADF69D2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2F0472A-CBFF-594D-B7F0-E72187FC3328}"/>
              </a:ext>
            </a:extLst>
          </p:cNvPr>
          <p:cNvSpPr>
            <a:spLocks noGrp="1"/>
          </p:cNvSpPr>
          <p:nvPr>
            <p:ph type="title"/>
          </p:nvPr>
        </p:nvSpPr>
        <p:spPr>
          <a:xfrm>
            <a:off x="1113810" y="3130041"/>
            <a:ext cx="4036334" cy="2387600"/>
          </a:xfrm>
        </p:spPr>
        <p:txBody>
          <a:bodyPr vert="horz" lIns="91440" tIns="45720" rIns="91440" bIns="45720" rtlCol="0" anchor="t">
            <a:normAutofit/>
          </a:bodyPr>
          <a:lstStyle/>
          <a:p>
            <a:r>
              <a:rPr lang="en-US" sz="5400" dirty="0"/>
              <a:t>What do we mean by</a:t>
            </a:r>
            <a:br>
              <a:rPr lang="en-US" sz="5400" dirty="0"/>
            </a:br>
            <a:r>
              <a:rPr lang="en-US" sz="5400" dirty="0"/>
              <a:t> ‘Properties’?</a:t>
            </a:r>
          </a:p>
        </p:txBody>
      </p:sp>
      <p:grpSp>
        <p:nvGrpSpPr>
          <p:cNvPr id="12" name="Group 11">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154317"/>
            <a:ext cx="731521" cy="673460"/>
            <a:chOff x="3940602" y="308034"/>
            <a:chExt cx="2116791" cy="3428999"/>
          </a:xfrm>
          <a:solidFill>
            <a:schemeClr val="accent4"/>
          </a:solidFill>
        </p:grpSpPr>
        <p:sp>
          <p:nvSpPr>
            <p:cNvPr id="13" name="Rectangle 12">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Rectangle 16">
            <a:extLst>
              <a:ext uri="{FF2B5EF4-FFF2-40B4-BE49-F238E27FC236}">
                <a16:creationId xmlns:a16="http://schemas.microsoft.com/office/drawing/2014/main" id="{B81933D1-5615-42C7-9C0B-4EB7105CC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391886"/>
            <a:ext cx="6009366" cy="601707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large brick building with green grass&#10;&#10;Description automatically generated">
            <a:extLst>
              <a:ext uri="{FF2B5EF4-FFF2-40B4-BE49-F238E27FC236}">
                <a16:creationId xmlns:a16="http://schemas.microsoft.com/office/drawing/2014/main" id="{AEED3E00-2B00-C948-BAE6-C477F3D5058A}"/>
              </a:ext>
            </a:extLst>
          </p:cNvPr>
          <p:cNvPicPr>
            <a:picLocks noGrp="1" noChangeAspect="1"/>
          </p:cNvPicPr>
          <p:nvPr>
            <p:ph idx="1"/>
          </p:nvPr>
        </p:nvPicPr>
        <p:blipFill rotWithShape="1">
          <a:blip r:embed="rId3"/>
          <a:srcRect l="28067" r="32685"/>
          <a:stretch/>
        </p:blipFill>
        <p:spPr>
          <a:xfrm>
            <a:off x="5922492" y="666728"/>
            <a:ext cx="5536001" cy="5465791"/>
          </a:xfrm>
          <a:prstGeom prst="rect">
            <a:avLst/>
          </a:prstGeom>
        </p:spPr>
      </p:pic>
    </p:spTree>
    <p:extLst>
      <p:ext uri="{BB962C8B-B14F-4D97-AF65-F5344CB8AC3E}">
        <p14:creationId xmlns:p14="http://schemas.microsoft.com/office/powerpoint/2010/main" val="2586570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F0472A-CBFF-594D-B7F0-E72187FC3328}"/>
              </a:ext>
            </a:extLst>
          </p:cNvPr>
          <p:cNvSpPr>
            <a:spLocks noGrp="1"/>
          </p:cNvSpPr>
          <p:nvPr>
            <p:ph type="title"/>
          </p:nvPr>
        </p:nvSpPr>
        <p:spPr>
          <a:xfrm>
            <a:off x="838200" y="381167"/>
            <a:ext cx="10515600" cy="1325563"/>
          </a:xfrm>
        </p:spPr>
        <p:txBody>
          <a:bodyPr/>
          <a:lstStyle/>
          <a:p>
            <a:r>
              <a:rPr lang="en-US" dirty="0"/>
              <a:t>Properties of a </a:t>
            </a:r>
            <a:r>
              <a:rPr lang="en-US" dirty="0" err="1"/>
              <a:t>Guid</a:t>
            </a:r>
            <a:r>
              <a:rPr lang="en-US" dirty="0"/>
              <a:t> Generating Function</a:t>
            </a:r>
          </a:p>
        </p:txBody>
      </p:sp>
      <p:sp>
        <p:nvSpPr>
          <p:cNvPr id="4" name="Content Placeholder 3">
            <a:extLst>
              <a:ext uri="{FF2B5EF4-FFF2-40B4-BE49-F238E27FC236}">
                <a16:creationId xmlns:a16="http://schemas.microsoft.com/office/drawing/2014/main" id="{3C640BA3-CA55-2B4B-8D59-27D3088DDA88}"/>
              </a:ext>
            </a:extLst>
          </p:cNvPr>
          <p:cNvSpPr>
            <a:spLocks noGrp="1"/>
          </p:cNvSpPr>
          <p:nvPr>
            <p:ph idx="1"/>
          </p:nvPr>
        </p:nvSpPr>
        <p:spPr/>
        <p:txBody>
          <a:bodyPr/>
          <a:lstStyle/>
          <a:p>
            <a:endParaRPr lang="en-US" dirty="0"/>
          </a:p>
          <a:p>
            <a:pPr marL="0" indent="0" algn="ctr">
              <a:buNone/>
            </a:pPr>
            <a:r>
              <a:rPr lang="en-GB" dirty="0"/>
              <a:t>f5b9d90e-6885-4375-a645-1ec261aa080f</a:t>
            </a:r>
          </a:p>
          <a:p>
            <a:pPr marL="0" indent="0">
              <a:buNone/>
            </a:pPr>
            <a:endParaRPr lang="en-GB" dirty="0"/>
          </a:p>
          <a:p>
            <a:r>
              <a:rPr lang="en-GB" dirty="0"/>
              <a:t>36 characters</a:t>
            </a:r>
          </a:p>
          <a:p>
            <a:r>
              <a:rPr lang="en-GB" dirty="0"/>
              <a:t>contains a mix of upper and lowercase letters, and numbers </a:t>
            </a:r>
          </a:p>
          <a:p>
            <a:r>
              <a:rPr lang="en-GB" dirty="0"/>
              <a:t>no symbols or strange characters - except the 4 </a:t>
            </a:r>
            <a:r>
              <a:rPr lang="en-GB" dirty="0" err="1"/>
              <a:t>hypens</a:t>
            </a:r>
            <a:r>
              <a:rPr lang="en-GB" dirty="0"/>
              <a:t>) </a:t>
            </a:r>
          </a:p>
          <a:p>
            <a:r>
              <a:rPr lang="en-GB" dirty="0"/>
              <a:t>always in a particular format</a:t>
            </a:r>
          </a:p>
          <a:p>
            <a:pPr marL="0" indent="0">
              <a:buNone/>
            </a:pPr>
            <a:endParaRPr lang="en-GB" dirty="0"/>
          </a:p>
          <a:p>
            <a:pPr marL="0" indent="0">
              <a:buNone/>
            </a:pPr>
            <a:endParaRPr lang="en-US" dirty="0"/>
          </a:p>
        </p:txBody>
      </p:sp>
    </p:spTree>
    <p:extLst>
      <p:ext uri="{BB962C8B-B14F-4D97-AF65-F5344CB8AC3E}">
        <p14:creationId xmlns:p14="http://schemas.microsoft.com/office/powerpoint/2010/main" val="40276902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F0472A-CBFF-594D-B7F0-E72187FC3328}"/>
              </a:ext>
            </a:extLst>
          </p:cNvPr>
          <p:cNvSpPr>
            <a:spLocks noGrp="1"/>
          </p:cNvSpPr>
          <p:nvPr>
            <p:ph type="title"/>
          </p:nvPr>
        </p:nvSpPr>
        <p:spPr>
          <a:xfrm>
            <a:off x="838200" y="381167"/>
            <a:ext cx="10515600" cy="1325563"/>
          </a:xfrm>
        </p:spPr>
        <p:txBody>
          <a:bodyPr/>
          <a:lstStyle/>
          <a:p>
            <a:r>
              <a:rPr lang="en-US" dirty="0"/>
              <a:t>Properties of the Add Function</a:t>
            </a:r>
          </a:p>
        </p:txBody>
      </p:sp>
      <p:sp>
        <p:nvSpPr>
          <p:cNvPr id="4" name="Content Placeholder 3">
            <a:extLst>
              <a:ext uri="{FF2B5EF4-FFF2-40B4-BE49-F238E27FC236}">
                <a16:creationId xmlns:a16="http://schemas.microsoft.com/office/drawing/2014/main" id="{3C640BA3-CA55-2B4B-8D59-27D3088DDA88}"/>
              </a:ext>
            </a:extLst>
          </p:cNvPr>
          <p:cNvSpPr>
            <a:spLocks noGrp="1"/>
          </p:cNvSpPr>
          <p:nvPr>
            <p:ph idx="1"/>
          </p:nvPr>
        </p:nvSpPr>
        <p:spPr/>
        <p:txBody>
          <a:bodyPr/>
          <a:lstStyle/>
          <a:p>
            <a:pPr marL="0" indent="0">
              <a:buNone/>
            </a:pPr>
            <a:endParaRPr lang="en-GB" dirty="0"/>
          </a:p>
          <a:p>
            <a:pPr marL="0" indent="0">
              <a:buNone/>
            </a:pPr>
            <a:r>
              <a:rPr lang="en-US" dirty="0"/>
              <a:t>The order of the input arguments does not matter:</a:t>
            </a:r>
          </a:p>
          <a:p>
            <a:pPr marL="0" indent="0">
              <a:buNone/>
            </a:pPr>
            <a:endParaRPr lang="en-US" dirty="0"/>
          </a:p>
          <a:p>
            <a:pPr marL="0" indent="0" algn="ctr">
              <a:buNone/>
            </a:pPr>
            <a:r>
              <a:rPr lang="en-GB" dirty="0"/>
              <a:t>A + B == B + A</a:t>
            </a:r>
          </a:p>
          <a:p>
            <a:pPr marL="0" indent="0" algn="ctr">
              <a:buNone/>
            </a:pPr>
            <a:endParaRPr lang="en-GB" dirty="0"/>
          </a:p>
          <a:p>
            <a:pPr marL="0" indent="0" algn="ctr">
              <a:buNone/>
            </a:pPr>
            <a:r>
              <a:rPr lang="en-GB" dirty="0"/>
              <a:t>5 + 8 == 8 + 5</a:t>
            </a:r>
            <a:endParaRPr lang="en-US" dirty="0"/>
          </a:p>
          <a:p>
            <a:pPr marL="0" indent="0">
              <a:buNone/>
            </a:pPr>
            <a:endParaRPr lang="en-US" dirty="0"/>
          </a:p>
        </p:txBody>
      </p:sp>
    </p:spTree>
    <p:extLst>
      <p:ext uri="{BB962C8B-B14F-4D97-AF65-F5344CB8AC3E}">
        <p14:creationId xmlns:p14="http://schemas.microsoft.com/office/powerpoint/2010/main" val="41494313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F0472A-CBFF-594D-B7F0-E72187FC3328}"/>
              </a:ext>
            </a:extLst>
          </p:cNvPr>
          <p:cNvSpPr>
            <a:spLocks noGrp="1"/>
          </p:cNvSpPr>
          <p:nvPr>
            <p:ph type="title"/>
          </p:nvPr>
        </p:nvSpPr>
        <p:spPr>
          <a:xfrm>
            <a:off x="838200" y="381167"/>
            <a:ext cx="10515600" cy="1325563"/>
          </a:xfrm>
        </p:spPr>
        <p:txBody>
          <a:bodyPr/>
          <a:lstStyle/>
          <a:p>
            <a:r>
              <a:rPr lang="en-US" dirty="0"/>
              <a:t>Properties of the Add Function</a:t>
            </a:r>
          </a:p>
        </p:txBody>
      </p:sp>
      <p:pic>
        <p:nvPicPr>
          <p:cNvPr id="8" name="Picture 7" descr="A screenshot of a cell phone&#10;&#10;Description automatically generated">
            <a:extLst>
              <a:ext uri="{FF2B5EF4-FFF2-40B4-BE49-F238E27FC236}">
                <a16:creationId xmlns:a16="http://schemas.microsoft.com/office/drawing/2014/main" id="{B3AABD2B-7BFE-7346-A47D-B01041ECAB98}"/>
              </a:ext>
            </a:extLst>
          </p:cNvPr>
          <p:cNvPicPr>
            <a:picLocks noChangeAspect="1"/>
          </p:cNvPicPr>
          <p:nvPr/>
        </p:nvPicPr>
        <p:blipFill>
          <a:blip r:embed="rId3"/>
          <a:stretch>
            <a:fillRect/>
          </a:stretch>
        </p:blipFill>
        <p:spPr>
          <a:xfrm>
            <a:off x="704885" y="0"/>
            <a:ext cx="10782230" cy="6858000"/>
          </a:xfrm>
          <a:prstGeom prst="rect">
            <a:avLst/>
          </a:prstGeom>
        </p:spPr>
      </p:pic>
    </p:spTree>
    <p:extLst>
      <p:ext uri="{BB962C8B-B14F-4D97-AF65-F5344CB8AC3E}">
        <p14:creationId xmlns:p14="http://schemas.microsoft.com/office/powerpoint/2010/main" val="35307978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F0472A-CBFF-594D-B7F0-E72187FC3328}"/>
              </a:ext>
            </a:extLst>
          </p:cNvPr>
          <p:cNvSpPr>
            <a:spLocks noGrp="1"/>
          </p:cNvSpPr>
          <p:nvPr>
            <p:ph type="title"/>
          </p:nvPr>
        </p:nvSpPr>
        <p:spPr>
          <a:xfrm>
            <a:off x="838200" y="381167"/>
            <a:ext cx="10515600" cy="1325563"/>
          </a:xfrm>
        </p:spPr>
        <p:txBody>
          <a:bodyPr/>
          <a:lstStyle/>
          <a:p>
            <a:r>
              <a:rPr lang="en-US" dirty="0"/>
              <a:t>Properties of the Add Function</a:t>
            </a:r>
          </a:p>
        </p:txBody>
      </p:sp>
      <p:sp>
        <p:nvSpPr>
          <p:cNvPr id="7" name="Content Placeholder 3">
            <a:extLst>
              <a:ext uri="{FF2B5EF4-FFF2-40B4-BE49-F238E27FC236}">
                <a16:creationId xmlns:a16="http://schemas.microsoft.com/office/drawing/2014/main" id="{EB433D83-F7CF-9D42-9D3F-0DC4FA83437B}"/>
              </a:ext>
            </a:extLst>
          </p:cNvPr>
          <p:cNvSpPr>
            <a:spLocks noGrp="1"/>
          </p:cNvSpPr>
          <p:nvPr>
            <p:ph idx="1"/>
          </p:nvPr>
        </p:nvSpPr>
        <p:spPr>
          <a:xfrm>
            <a:off x="838200" y="1825625"/>
            <a:ext cx="10515600" cy="4351338"/>
          </a:xfrm>
        </p:spPr>
        <p:txBody>
          <a:bodyPr/>
          <a:lstStyle/>
          <a:p>
            <a:pPr marL="0" indent="0">
              <a:buNone/>
            </a:pPr>
            <a:endParaRPr lang="en-GB" dirty="0"/>
          </a:p>
          <a:p>
            <a:pPr marL="0" indent="0">
              <a:buNone/>
            </a:pPr>
            <a:r>
              <a:rPr lang="en-US" dirty="0"/>
              <a:t>Rules out this implantation of Add:</a:t>
            </a:r>
          </a:p>
          <a:p>
            <a:pPr marL="0" indent="0">
              <a:buNone/>
            </a:pPr>
            <a:endParaRPr lang="en-US" dirty="0"/>
          </a:p>
          <a:p>
            <a:pPr marL="0" indent="0">
              <a:buNone/>
            </a:pPr>
            <a:endParaRPr lang="en-US" dirty="0"/>
          </a:p>
        </p:txBody>
      </p:sp>
      <p:pic>
        <p:nvPicPr>
          <p:cNvPr id="9" name="Picture 8" descr="A picture containing drawing, food&#10;&#10;Description automatically generated">
            <a:extLst>
              <a:ext uri="{FF2B5EF4-FFF2-40B4-BE49-F238E27FC236}">
                <a16:creationId xmlns:a16="http://schemas.microsoft.com/office/drawing/2014/main" id="{F926ADB1-CA45-FC45-BF2A-B3EBD0B9AD98}"/>
              </a:ext>
            </a:extLst>
          </p:cNvPr>
          <p:cNvPicPr>
            <a:picLocks noChangeAspect="1"/>
          </p:cNvPicPr>
          <p:nvPr/>
        </p:nvPicPr>
        <p:blipFill rotWithShape="1">
          <a:blip r:embed="rId3"/>
          <a:srcRect t="45378" b="7024"/>
          <a:stretch/>
        </p:blipFill>
        <p:spPr>
          <a:xfrm>
            <a:off x="838200" y="3167104"/>
            <a:ext cx="9766300" cy="834190"/>
          </a:xfrm>
          <a:prstGeom prst="rect">
            <a:avLst/>
          </a:prstGeom>
        </p:spPr>
      </p:pic>
      <p:sp>
        <p:nvSpPr>
          <p:cNvPr id="10" name="Rectangle 9">
            <a:extLst>
              <a:ext uri="{FF2B5EF4-FFF2-40B4-BE49-F238E27FC236}">
                <a16:creationId xmlns:a16="http://schemas.microsoft.com/office/drawing/2014/main" id="{10E6B629-C302-4E4B-A284-BD3660049BEB}"/>
              </a:ext>
            </a:extLst>
          </p:cNvPr>
          <p:cNvSpPr/>
          <p:nvPr/>
        </p:nvSpPr>
        <p:spPr>
          <a:xfrm>
            <a:off x="1106905" y="4719796"/>
            <a:ext cx="3304328" cy="369332"/>
          </a:xfrm>
          <a:prstGeom prst="rect">
            <a:avLst/>
          </a:prstGeom>
        </p:spPr>
        <p:txBody>
          <a:bodyPr wrap="square">
            <a:spAutoFit/>
          </a:bodyPr>
          <a:lstStyle/>
          <a:p>
            <a:pPr algn="ctr"/>
            <a:r>
              <a:rPr lang="en-GB" dirty="0"/>
              <a:t>5 - 8 != 8 - 5</a:t>
            </a:r>
            <a:endParaRPr lang="en-US" dirty="0"/>
          </a:p>
        </p:txBody>
      </p:sp>
    </p:spTree>
    <p:extLst>
      <p:ext uri="{BB962C8B-B14F-4D97-AF65-F5344CB8AC3E}">
        <p14:creationId xmlns:p14="http://schemas.microsoft.com/office/powerpoint/2010/main" val="12347108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E701A699-7710-3F4A-97F2-B290A240A8A4}"/>
              </a:ext>
            </a:extLst>
          </p:cNvPr>
          <p:cNvSpPr>
            <a:spLocks noGrp="1"/>
          </p:cNvSpPr>
          <p:nvPr>
            <p:ph type="title"/>
          </p:nvPr>
        </p:nvSpPr>
        <p:spPr>
          <a:xfrm>
            <a:off x="1179226" y="826680"/>
            <a:ext cx="9833548" cy="1325563"/>
          </a:xfrm>
        </p:spPr>
        <p:txBody>
          <a:bodyPr>
            <a:normAutofit/>
          </a:bodyPr>
          <a:lstStyle/>
          <a:p>
            <a:pPr algn="ctr"/>
            <a:r>
              <a:rPr lang="en-US" sz="4000" dirty="0">
                <a:solidFill>
                  <a:srgbClr val="FFFFFF"/>
                </a:solidFill>
              </a:rPr>
              <a:t>What we will cover</a:t>
            </a:r>
          </a:p>
        </p:txBody>
      </p:sp>
      <p:sp>
        <p:nvSpPr>
          <p:cNvPr id="3" name="Content Placeholder 2">
            <a:extLst>
              <a:ext uri="{FF2B5EF4-FFF2-40B4-BE49-F238E27FC236}">
                <a16:creationId xmlns:a16="http://schemas.microsoft.com/office/drawing/2014/main" id="{01BA0953-5642-BB4C-B8B4-D69117EE0CB1}"/>
              </a:ext>
            </a:extLst>
          </p:cNvPr>
          <p:cNvSpPr>
            <a:spLocks noGrp="1"/>
          </p:cNvSpPr>
          <p:nvPr>
            <p:ph idx="1"/>
          </p:nvPr>
        </p:nvSpPr>
        <p:spPr>
          <a:xfrm>
            <a:off x="1179226" y="3076927"/>
            <a:ext cx="9264185" cy="3227619"/>
          </a:xfrm>
        </p:spPr>
        <p:txBody>
          <a:bodyPr>
            <a:noAutofit/>
          </a:bodyPr>
          <a:lstStyle/>
          <a:p>
            <a:pPr marL="0" indent="0" algn="ctr">
              <a:buNone/>
            </a:pPr>
            <a:r>
              <a:rPr lang="en-US" sz="2400" dirty="0">
                <a:solidFill>
                  <a:srgbClr val="000000"/>
                </a:solidFill>
              </a:rPr>
              <a:t>Review Traditional testing techniques</a:t>
            </a:r>
          </a:p>
          <a:p>
            <a:pPr marL="0" indent="0" algn="ctr">
              <a:buNone/>
            </a:pPr>
            <a:r>
              <a:rPr lang="en-US" sz="2400" dirty="0">
                <a:solidFill>
                  <a:srgbClr val="000000"/>
                </a:solidFill>
              </a:rPr>
              <a:t>Look at some issues with Example Based Testing</a:t>
            </a:r>
          </a:p>
          <a:p>
            <a:pPr marL="0" indent="0" algn="ctr">
              <a:buNone/>
            </a:pPr>
            <a:r>
              <a:rPr lang="en-US" sz="2400" dirty="0">
                <a:solidFill>
                  <a:srgbClr val="000000"/>
                </a:solidFill>
              </a:rPr>
              <a:t>Introduce Property Based Testing</a:t>
            </a:r>
          </a:p>
          <a:p>
            <a:pPr marL="0" indent="0" algn="ctr">
              <a:buNone/>
            </a:pPr>
            <a:r>
              <a:rPr lang="en-US" sz="2400" dirty="0">
                <a:solidFill>
                  <a:srgbClr val="000000"/>
                </a:solidFill>
              </a:rPr>
              <a:t>Look at some examples</a:t>
            </a:r>
          </a:p>
          <a:p>
            <a:pPr marL="0" indent="0" algn="ctr">
              <a:buNone/>
            </a:pPr>
            <a:r>
              <a:rPr lang="en-US" sz="2400" dirty="0">
                <a:solidFill>
                  <a:srgbClr val="000000"/>
                </a:solidFill>
              </a:rPr>
              <a:t>Introduce some tooling</a:t>
            </a:r>
          </a:p>
          <a:p>
            <a:pPr marL="0" indent="0" algn="ctr">
              <a:buNone/>
            </a:pPr>
            <a:r>
              <a:rPr lang="en-US" sz="2400" dirty="0">
                <a:solidFill>
                  <a:srgbClr val="000000"/>
                </a:solidFill>
              </a:rPr>
              <a:t>Hands on Kata</a:t>
            </a:r>
          </a:p>
          <a:p>
            <a:pPr marL="0" indent="0" algn="ctr">
              <a:buNone/>
            </a:pPr>
            <a:r>
              <a:rPr lang="en-US" sz="2400" dirty="0">
                <a:solidFill>
                  <a:srgbClr val="000000"/>
                </a:solidFill>
              </a:rPr>
              <a:t>Some useful resources (Slide at the end)</a:t>
            </a:r>
          </a:p>
        </p:txBody>
      </p:sp>
    </p:spTree>
    <p:extLst>
      <p:ext uri="{BB962C8B-B14F-4D97-AF65-F5344CB8AC3E}">
        <p14:creationId xmlns:p14="http://schemas.microsoft.com/office/powerpoint/2010/main" val="40955771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F0472A-CBFF-594D-B7F0-E72187FC3328}"/>
              </a:ext>
            </a:extLst>
          </p:cNvPr>
          <p:cNvSpPr>
            <a:spLocks noGrp="1"/>
          </p:cNvSpPr>
          <p:nvPr>
            <p:ph type="title"/>
          </p:nvPr>
        </p:nvSpPr>
        <p:spPr>
          <a:xfrm>
            <a:off x="838200" y="381167"/>
            <a:ext cx="10515600" cy="1325563"/>
          </a:xfrm>
        </p:spPr>
        <p:txBody>
          <a:bodyPr/>
          <a:lstStyle/>
          <a:p>
            <a:r>
              <a:rPr lang="en-US" dirty="0"/>
              <a:t>Properties of the Add Function</a:t>
            </a:r>
          </a:p>
        </p:txBody>
      </p:sp>
      <p:sp>
        <p:nvSpPr>
          <p:cNvPr id="8" name="Content Placeholder 3">
            <a:extLst>
              <a:ext uri="{FF2B5EF4-FFF2-40B4-BE49-F238E27FC236}">
                <a16:creationId xmlns:a16="http://schemas.microsoft.com/office/drawing/2014/main" id="{1F256938-734D-1E4F-A8D9-3C65C6398948}"/>
              </a:ext>
            </a:extLst>
          </p:cNvPr>
          <p:cNvSpPr txBox="1">
            <a:spLocks/>
          </p:cNvSpPr>
          <p:nvPr/>
        </p:nvSpPr>
        <p:spPr>
          <a:xfrm>
            <a:off x="838200" y="1706730"/>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GB" dirty="0"/>
          </a:p>
          <a:p>
            <a:pPr marL="0" indent="0">
              <a:buFont typeface="Arial" panose="020B0604020202020204" pitchFamily="34" charset="0"/>
              <a:buNone/>
            </a:pPr>
            <a:r>
              <a:rPr lang="en-US" dirty="0"/>
              <a:t>For any valid integer (x), </a:t>
            </a:r>
          </a:p>
          <a:p>
            <a:pPr marL="0" indent="0">
              <a:buFont typeface="Arial" panose="020B0604020202020204" pitchFamily="34" charset="0"/>
              <a:buNone/>
            </a:pPr>
            <a:r>
              <a:rPr lang="en-US" dirty="0"/>
              <a:t>calling </a:t>
            </a:r>
            <a:r>
              <a:rPr lang="en-US" dirty="0">
                <a:latin typeface="Monaco" pitchFamily="2" charset="77"/>
              </a:rPr>
              <a:t>Add(1)</a:t>
            </a:r>
            <a:r>
              <a:rPr lang="en-US" dirty="0"/>
              <a:t> twice is the same as calling </a:t>
            </a:r>
            <a:r>
              <a:rPr lang="en-US" dirty="0">
                <a:latin typeface="Monaco" pitchFamily="2" charset="77"/>
              </a:rPr>
              <a:t>Add(2)</a:t>
            </a:r>
            <a:r>
              <a:rPr lang="en-US" dirty="0"/>
              <a:t> once:</a:t>
            </a:r>
          </a:p>
          <a:p>
            <a:pPr marL="0" indent="0">
              <a:buFont typeface="Arial" panose="020B0604020202020204" pitchFamily="34" charset="0"/>
              <a:buNone/>
            </a:pPr>
            <a:endParaRPr lang="en-US" dirty="0"/>
          </a:p>
          <a:p>
            <a:pPr marL="0" indent="0" algn="ctr">
              <a:buNone/>
            </a:pPr>
            <a:r>
              <a:rPr lang="en-GB" dirty="0"/>
              <a:t>x + 1 + 1 == x + 2 </a:t>
            </a:r>
          </a:p>
          <a:p>
            <a:pPr marL="0" indent="0" algn="ctr">
              <a:buFont typeface="Arial" panose="020B0604020202020204" pitchFamily="34" charset="0"/>
              <a:buNone/>
            </a:pPr>
            <a:endParaRPr lang="en-GB" dirty="0"/>
          </a:p>
          <a:p>
            <a:pPr marL="0" indent="0" algn="ctr">
              <a:buFont typeface="Arial" panose="020B0604020202020204" pitchFamily="34" charset="0"/>
              <a:buNone/>
            </a:pPr>
            <a:endParaRPr lang="en-US" dirty="0"/>
          </a:p>
          <a:p>
            <a:pPr marL="0" indent="0">
              <a:buFont typeface="Arial" panose="020B0604020202020204" pitchFamily="34" charset="0"/>
              <a:buNone/>
            </a:pPr>
            <a:endParaRPr lang="en-US" dirty="0"/>
          </a:p>
        </p:txBody>
      </p:sp>
    </p:spTree>
    <p:extLst>
      <p:ext uri="{BB962C8B-B14F-4D97-AF65-F5344CB8AC3E}">
        <p14:creationId xmlns:p14="http://schemas.microsoft.com/office/powerpoint/2010/main" val="33440842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F0472A-CBFF-594D-B7F0-E72187FC3328}"/>
              </a:ext>
            </a:extLst>
          </p:cNvPr>
          <p:cNvSpPr>
            <a:spLocks noGrp="1"/>
          </p:cNvSpPr>
          <p:nvPr>
            <p:ph type="title"/>
          </p:nvPr>
        </p:nvSpPr>
        <p:spPr>
          <a:xfrm>
            <a:off x="838200" y="381167"/>
            <a:ext cx="10515600" cy="1325563"/>
          </a:xfrm>
        </p:spPr>
        <p:txBody>
          <a:bodyPr/>
          <a:lstStyle/>
          <a:p>
            <a:r>
              <a:rPr lang="en-US" dirty="0"/>
              <a:t>Properties of the Add Function</a:t>
            </a:r>
          </a:p>
        </p:txBody>
      </p:sp>
      <p:pic>
        <p:nvPicPr>
          <p:cNvPr id="4" name="Picture 3" descr="A screenshot of a cell phone&#10;&#10;Description automatically generated">
            <a:extLst>
              <a:ext uri="{FF2B5EF4-FFF2-40B4-BE49-F238E27FC236}">
                <a16:creationId xmlns:a16="http://schemas.microsoft.com/office/drawing/2014/main" id="{4D0EFA36-AD94-A044-A206-FD5828F0C204}"/>
              </a:ext>
            </a:extLst>
          </p:cNvPr>
          <p:cNvPicPr>
            <a:picLocks noChangeAspect="1"/>
          </p:cNvPicPr>
          <p:nvPr/>
        </p:nvPicPr>
        <p:blipFill>
          <a:blip r:embed="rId3"/>
          <a:stretch>
            <a:fillRect/>
          </a:stretch>
        </p:blipFill>
        <p:spPr>
          <a:xfrm>
            <a:off x="387350" y="101600"/>
            <a:ext cx="11417300" cy="6654800"/>
          </a:xfrm>
          <a:prstGeom prst="rect">
            <a:avLst/>
          </a:prstGeom>
        </p:spPr>
      </p:pic>
    </p:spTree>
    <p:extLst>
      <p:ext uri="{BB962C8B-B14F-4D97-AF65-F5344CB8AC3E}">
        <p14:creationId xmlns:p14="http://schemas.microsoft.com/office/powerpoint/2010/main" val="14721571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F0472A-CBFF-594D-B7F0-E72187FC3328}"/>
              </a:ext>
            </a:extLst>
          </p:cNvPr>
          <p:cNvSpPr>
            <a:spLocks noGrp="1"/>
          </p:cNvSpPr>
          <p:nvPr>
            <p:ph type="title"/>
          </p:nvPr>
        </p:nvSpPr>
        <p:spPr>
          <a:xfrm>
            <a:off x="838200" y="381167"/>
            <a:ext cx="10515600" cy="1325563"/>
          </a:xfrm>
        </p:spPr>
        <p:txBody>
          <a:bodyPr/>
          <a:lstStyle/>
          <a:p>
            <a:r>
              <a:rPr lang="en-US" dirty="0"/>
              <a:t>Properties of the Add Function</a:t>
            </a:r>
          </a:p>
        </p:txBody>
      </p:sp>
      <p:sp>
        <p:nvSpPr>
          <p:cNvPr id="8" name="Content Placeholder 3">
            <a:extLst>
              <a:ext uri="{FF2B5EF4-FFF2-40B4-BE49-F238E27FC236}">
                <a16:creationId xmlns:a16="http://schemas.microsoft.com/office/drawing/2014/main" id="{1F256938-734D-1E4F-A8D9-3C65C6398948}"/>
              </a:ext>
            </a:extLst>
          </p:cNvPr>
          <p:cNvSpPr txBox="1">
            <a:spLocks/>
          </p:cNvSpPr>
          <p:nvPr/>
        </p:nvSpPr>
        <p:spPr>
          <a:xfrm>
            <a:off x="838200" y="1706730"/>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GB" dirty="0"/>
          </a:p>
          <a:p>
            <a:pPr marL="0" indent="0">
              <a:buFont typeface="Arial" panose="020B0604020202020204" pitchFamily="34" charset="0"/>
              <a:buNone/>
            </a:pPr>
            <a:r>
              <a:rPr lang="en-US" dirty="0"/>
              <a:t>For any valid integer (x), </a:t>
            </a:r>
          </a:p>
          <a:p>
            <a:pPr marL="0" indent="0">
              <a:buFont typeface="Arial" panose="020B0604020202020204" pitchFamily="34" charset="0"/>
              <a:buNone/>
            </a:pPr>
            <a:r>
              <a:rPr lang="en-US" dirty="0"/>
              <a:t>the result of calling </a:t>
            </a:r>
            <a:r>
              <a:rPr lang="en-US" dirty="0">
                <a:latin typeface="Monaco" pitchFamily="2" charset="77"/>
              </a:rPr>
              <a:t>Add(0)</a:t>
            </a:r>
            <a:r>
              <a:rPr lang="en-US" dirty="0"/>
              <a:t> is the same as x :</a:t>
            </a:r>
          </a:p>
          <a:p>
            <a:pPr marL="0" indent="0">
              <a:buFont typeface="Arial" panose="020B0604020202020204" pitchFamily="34" charset="0"/>
              <a:buNone/>
            </a:pPr>
            <a:endParaRPr lang="en-US" dirty="0"/>
          </a:p>
          <a:p>
            <a:pPr marL="0" indent="0" algn="ctr">
              <a:buNone/>
            </a:pPr>
            <a:r>
              <a:rPr lang="en-GB" dirty="0"/>
              <a:t>x + 0 == x</a:t>
            </a:r>
          </a:p>
          <a:p>
            <a:pPr marL="0" indent="0" algn="ctr">
              <a:buFont typeface="Arial" panose="020B0604020202020204" pitchFamily="34" charset="0"/>
              <a:buNone/>
            </a:pPr>
            <a:endParaRPr lang="en-GB" dirty="0"/>
          </a:p>
          <a:p>
            <a:pPr marL="0" indent="0" algn="ctr">
              <a:buFont typeface="Arial" panose="020B0604020202020204" pitchFamily="34" charset="0"/>
              <a:buNone/>
            </a:pPr>
            <a:endParaRPr lang="en-US" dirty="0"/>
          </a:p>
          <a:p>
            <a:pPr marL="0" indent="0">
              <a:buFont typeface="Arial" panose="020B0604020202020204" pitchFamily="34" charset="0"/>
              <a:buNone/>
            </a:pPr>
            <a:endParaRPr lang="en-US" dirty="0"/>
          </a:p>
        </p:txBody>
      </p:sp>
    </p:spTree>
    <p:extLst>
      <p:ext uri="{BB962C8B-B14F-4D97-AF65-F5344CB8AC3E}">
        <p14:creationId xmlns:p14="http://schemas.microsoft.com/office/powerpoint/2010/main" val="3645477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F0472A-CBFF-594D-B7F0-E72187FC3328}"/>
              </a:ext>
            </a:extLst>
          </p:cNvPr>
          <p:cNvSpPr>
            <a:spLocks noGrp="1"/>
          </p:cNvSpPr>
          <p:nvPr>
            <p:ph type="title"/>
          </p:nvPr>
        </p:nvSpPr>
        <p:spPr>
          <a:xfrm>
            <a:off x="838200" y="381167"/>
            <a:ext cx="10515600" cy="1325563"/>
          </a:xfrm>
        </p:spPr>
        <p:txBody>
          <a:bodyPr/>
          <a:lstStyle/>
          <a:p>
            <a:r>
              <a:rPr lang="en-US" dirty="0"/>
              <a:t>Properties of the Add Function</a:t>
            </a:r>
          </a:p>
        </p:txBody>
      </p:sp>
      <p:pic>
        <p:nvPicPr>
          <p:cNvPr id="5" name="Picture 4" descr="A screen shot of a computer&#10;&#10;Description automatically generated">
            <a:extLst>
              <a:ext uri="{FF2B5EF4-FFF2-40B4-BE49-F238E27FC236}">
                <a16:creationId xmlns:a16="http://schemas.microsoft.com/office/drawing/2014/main" id="{1D0D1E22-6E80-DB42-8783-3C9C2488ED41}"/>
              </a:ext>
            </a:extLst>
          </p:cNvPr>
          <p:cNvPicPr>
            <a:picLocks noChangeAspect="1"/>
          </p:cNvPicPr>
          <p:nvPr/>
        </p:nvPicPr>
        <p:blipFill>
          <a:blip r:embed="rId3"/>
          <a:stretch>
            <a:fillRect/>
          </a:stretch>
        </p:blipFill>
        <p:spPr>
          <a:xfrm>
            <a:off x="1651000" y="647700"/>
            <a:ext cx="8890000" cy="5562600"/>
          </a:xfrm>
          <a:prstGeom prst="rect">
            <a:avLst/>
          </a:prstGeom>
        </p:spPr>
      </p:pic>
    </p:spTree>
    <p:extLst>
      <p:ext uri="{BB962C8B-B14F-4D97-AF65-F5344CB8AC3E}">
        <p14:creationId xmlns:p14="http://schemas.microsoft.com/office/powerpoint/2010/main" val="6962006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F0472A-CBFF-594D-B7F0-E72187FC3328}"/>
              </a:ext>
            </a:extLst>
          </p:cNvPr>
          <p:cNvSpPr>
            <a:spLocks noGrp="1"/>
          </p:cNvSpPr>
          <p:nvPr>
            <p:ph type="title"/>
          </p:nvPr>
        </p:nvSpPr>
        <p:spPr>
          <a:xfrm>
            <a:off x="838200" y="381167"/>
            <a:ext cx="10515600" cy="1325563"/>
          </a:xfrm>
        </p:spPr>
        <p:txBody>
          <a:bodyPr/>
          <a:lstStyle/>
          <a:p>
            <a:r>
              <a:rPr lang="en-US" dirty="0"/>
              <a:t>Benefits of Property Based Testing</a:t>
            </a:r>
          </a:p>
        </p:txBody>
      </p:sp>
      <p:sp>
        <p:nvSpPr>
          <p:cNvPr id="8" name="Content Placeholder 3">
            <a:extLst>
              <a:ext uri="{FF2B5EF4-FFF2-40B4-BE49-F238E27FC236}">
                <a16:creationId xmlns:a16="http://schemas.microsoft.com/office/drawing/2014/main" id="{1F256938-734D-1E4F-A8D9-3C65C6398948}"/>
              </a:ext>
            </a:extLst>
          </p:cNvPr>
          <p:cNvSpPr txBox="1">
            <a:spLocks/>
          </p:cNvSpPr>
          <p:nvPr/>
        </p:nvSpPr>
        <p:spPr>
          <a:xfrm>
            <a:off x="838200" y="1706730"/>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GB" dirty="0"/>
          </a:p>
          <a:p>
            <a:pPr algn="ctr"/>
            <a:r>
              <a:rPr lang="en-GB" dirty="0"/>
              <a:t>More test coverage</a:t>
            </a:r>
          </a:p>
          <a:p>
            <a:pPr algn="ctr"/>
            <a:r>
              <a:rPr lang="en-GB" dirty="0"/>
              <a:t>More edge cases covered</a:t>
            </a:r>
          </a:p>
          <a:p>
            <a:pPr algn="ctr"/>
            <a:r>
              <a:rPr lang="en-GB" dirty="0"/>
              <a:t>More comprehensive then humans  </a:t>
            </a:r>
          </a:p>
          <a:p>
            <a:pPr marL="0" indent="0" algn="ctr">
              <a:buFont typeface="Arial" panose="020B0604020202020204" pitchFamily="34" charset="0"/>
              <a:buNone/>
            </a:pPr>
            <a:r>
              <a:rPr lang="en-GB" dirty="0"/>
              <a:t> </a:t>
            </a:r>
          </a:p>
          <a:p>
            <a:pPr marL="0" indent="0" algn="ctr">
              <a:buFont typeface="Arial" panose="020B0604020202020204" pitchFamily="34" charset="0"/>
              <a:buNone/>
            </a:pPr>
            <a:endParaRPr lang="en-US" dirty="0"/>
          </a:p>
          <a:p>
            <a:pPr marL="0" indent="0">
              <a:buFont typeface="Arial" panose="020B0604020202020204" pitchFamily="34" charset="0"/>
              <a:buNone/>
            </a:pPr>
            <a:endParaRPr lang="en-US" dirty="0"/>
          </a:p>
        </p:txBody>
      </p:sp>
    </p:spTree>
    <p:extLst>
      <p:ext uri="{BB962C8B-B14F-4D97-AF65-F5344CB8AC3E}">
        <p14:creationId xmlns:p14="http://schemas.microsoft.com/office/powerpoint/2010/main" val="31910738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F0472A-CBFF-594D-B7F0-E72187FC3328}"/>
              </a:ext>
            </a:extLst>
          </p:cNvPr>
          <p:cNvSpPr>
            <a:spLocks noGrp="1"/>
          </p:cNvSpPr>
          <p:nvPr>
            <p:ph type="title"/>
          </p:nvPr>
        </p:nvSpPr>
        <p:spPr>
          <a:xfrm>
            <a:off x="838200" y="381167"/>
            <a:ext cx="10515600" cy="1325563"/>
          </a:xfrm>
        </p:spPr>
        <p:txBody>
          <a:bodyPr/>
          <a:lstStyle/>
          <a:p>
            <a:r>
              <a:rPr lang="en-US" dirty="0"/>
              <a:t>Flawed implementation </a:t>
            </a:r>
          </a:p>
        </p:txBody>
      </p:sp>
      <p:sp>
        <p:nvSpPr>
          <p:cNvPr id="8" name="Content Placeholder 3">
            <a:extLst>
              <a:ext uri="{FF2B5EF4-FFF2-40B4-BE49-F238E27FC236}">
                <a16:creationId xmlns:a16="http://schemas.microsoft.com/office/drawing/2014/main" id="{1F256938-734D-1E4F-A8D9-3C65C6398948}"/>
              </a:ext>
            </a:extLst>
          </p:cNvPr>
          <p:cNvSpPr txBox="1">
            <a:spLocks/>
          </p:cNvSpPr>
          <p:nvPr/>
        </p:nvSpPr>
        <p:spPr>
          <a:xfrm>
            <a:off x="838200" y="1706730"/>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GB" dirty="0"/>
          </a:p>
          <a:p>
            <a:pPr algn="ctr"/>
            <a:r>
              <a:rPr lang="en-GB" dirty="0"/>
              <a:t>boiler plate setup = noise</a:t>
            </a:r>
          </a:p>
          <a:p>
            <a:pPr algn="ctr"/>
            <a:r>
              <a:rPr lang="en-GB" dirty="0"/>
              <a:t>test failure diagnosis = murder</a:t>
            </a:r>
          </a:p>
          <a:p>
            <a:pPr algn="ctr"/>
            <a:r>
              <a:rPr lang="en-GB" dirty="0"/>
              <a:t>What about non-numeric data input?</a:t>
            </a:r>
          </a:p>
          <a:p>
            <a:pPr algn="ctr"/>
            <a:r>
              <a:rPr lang="en-GB" dirty="0"/>
              <a:t>Non-Deterministic test runs!! </a:t>
            </a:r>
          </a:p>
          <a:p>
            <a:pPr marL="0" indent="0" algn="ctr">
              <a:buFont typeface="Arial" panose="020B0604020202020204" pitchFamily="34" charset="0"/>
              <a:buNone/>
            </a:pPr>
            <a:endParaRPr lang="en-US" dirty="0"/>
          </a:p>
          <a:p>
            <a:pPr marL="0" indent="0">
              <a:buFont typeface="Arial" panose="020B0604020202020204" pitchFamily="34" charset="0"/>
              <a:buNone/>
            </a:pPr>
            <a:endParaRPr lang="en-US" dirty="0"/>
          </a:p>
        </p:txBody>
      </p:sp>
    </p:spTree>
    <p:extLst>
      <p:ext uri="{BB962C8B-B14F-4D97-AF65-F5344CB8AC3E}">
        <p14:creationId xmlns:p14="http://schemas.microsoft.com/office/powerpoint/2010/main" val="37803467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F0472A-CBFF-594D-B7F0-E72187FC3328}"/>
              </a:ext>
            </a:extLst>
          </p:cNvPr>
          <p:cNvSpPr>
            <a:spLocks noGrp="1"/>
          </p:cNvSpPr>
          <p:nvPr>
            <p:ph type="title"/>
          </p:nvPr>
        </p:nvSpPr>
        <p:spPr>
          <a:xfrm>
            <a:off x="838200" y="381167"/>
            <a:ext cx="10515600" cy="1325563"/>
          </a:xfrm>
        </p:spPr>
        <p:txBody>
          <a:bodyPr/>
          <a:lstStyle/>
          <a:p>
            <a:r>
              <a:rPr lang="en-US" dirty="0"/>
              <a:t>Property Based Testing Libraries – FS Check</a:t>
            </a:r>
          </a:p>
        </p:txBody>
      </p:sp>
      <p:sp>
        <p:nvSpPr>
          <p:cNvPr id="8" name="Content Placeholder 3">
            <a:extLst>
              <a:ext uri="{FF2B5EF4-FFF2-40B4-BE49-F238E27FC236}">
                <a16:creationId xmlns:a16="http://schemas.microsoft.com/office/drawing/2014/main" id="{1F256938-734D-1E4F-A8D9-3C65C6398948}"/>
              </a:ext>
            </a:extLst>
          </p:cNvPr>
          <p:cNvSpPr txBox="1">
            <a:spLocks/>
          </p:cNvSpPr>
          <p:nvPr/>
        </p:nvSpPr>
        <p:spPr>
          <a:xfrm>
            <a:off x="838200" y="1706730"/>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t>“Quick Check” is a Property Based Testing framework</a:t>
            </a:r>
          </a:p>
          <a:p>
            <a:pPr algn="ctr"/>
            <a:r>
              <a:rPr lang="en-US" dirty="0"/>
              <a:t>Originally built for Haskell</a:t>
            </a:r>
          </a:p>
          <a:p>
            <a:pPr algn="ctr"/>
            <a:r>
              <a:rPr lang="en-US" dirty="0"/>
              <a:t>Ported to many different languages</a:t>
            </a:r>
          </a:p>
          <a:p>
            <a:pPr algn="ctr"/>
            <a:endParaRPr lang="en-US" dirty="0"/>
          </a:p>
          <a:p>
            <a:pPr algn="ctr"/>
            <a:r>
              <a:rPr lang="en-US" dirty="0"/>
              <a:t>FS Check is the </a:t>
            </a:r>
            <a:r>
              <a:rPr lang="en-US" dirty="0" err="1"/>
              <a:t>.Net</a:t>
            </a:r>
            <a:r>
              <a:rPr lang="en-US" dirty="0"/>
              <a:t> implementation</a:t>
            </a:r>
          </a:p>
          <a:p>
            <a:pPr algn="ctr"/>
            <a:endParaRPr lang="en-US" dirty="0"/>
          </a:p>
          <a:p>
            <a:pPr algn="ctr"/>
            <a:r>
              <a:rPr lang="en-US" dirty="0"/>
              <a:t>Libraries available for </a:t>
            </a:r>
            <a:r>
              <a:rPr lang="en-US" dirty="0" err="1"/>
              <a:t>Javascript</a:t>
            </a:r>
            <a:r>
              <a:rPr lang="en-US" dirty="0"/>
              <a:t>, </a:t>
            </a:r>
            <a:r>
              <a:rPr lang="en-US" dirty="0" err="1"/>
              <a:t>Pythod</a:t>
            </a:r>
            <a:r>
              <a:rPr lang="en-US" dirty="0"/>
              <a:t> and Scala (see notes for links)</a:t>
            </a:r>
          </a:p>
          <a:p>
            <a:pPr algn="ctr"/>
            <a:endParaRPr lang="en-US" dirty="0"/>
          </a:p>
          <a:p>
            <a:pPr marL="0" indent="0">
              <a:buFont typeface="Arial" panose="020B0604020202020204" pitchFamily="34" charset="0"/>
              <a:buNone/>
            </a:pPr>
            <a:endParaRPr lang="en-US" dirty="0"/>
          </a:p>
        </p:txBody>
      </p:sp>
    </p:spTree>
    <p:extLst>
      <p:ext uri="{BB962C8B-B14F-4D97-AF65-F5344CB8AC3E}">
        <p14:creationId xmlns:p14="http://schemas.microsoft.com/office/powerpoint/2010/main" val="7930697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84B5B41-50D3-334C-B16C-DC2A578C8AB6}"/>
              </a:ext>
            </a:extLst>
          </p:cNvPr>
          <p:cNvSpPr>
            <a:spLocks noGrp="1"/>
          </p:cNvSpPr>
          <p:nvPr>
            <p:ph type="title"/>
          </p:nvPr>
        </p:nvSpPr>
        <p:spPr/>
        <p:txBody>
          <a:bodyPr/>
          <a:lstStyle/>
          <a:p>
            <a:endParaRPr lang="en-US"/>
          </a:p>
        </p:txBody>
      </p:sp>
      <p:pic>
        <p:nvPicPr>
          <p:cNvPr id="7" name="Picture 6" descr="A screenshot of a cell phone&#10;&#10;Description automatically generated">
            <a:extLst>
              <a:ext uri="{FF2B5EF4-FFF2-40B4-BE49-F238E27FC236}">
                <a16:creationId xmlns:a16="http://schemas.microsoft.com/office/drawing/2014/main" id="{7B1AA5F7-8400-EF4C-8672-DCAF006236F3}"/>
              </a:ext>
            </a:extLst>
          </p:cNvPr>
          <p:cNvPicPr>
            <a:picLocks noChangeAspect="1"/>
          </p:cNvPicPr>
          <p:nvPr/>
        </p:nvPicPr>
        <p:blipFill>
          <a:blip r:embed="rId3"/>
          <a:stretch>
            <a:fillRect/>
          </a:stretch>
        </p:blipFill>
        <p:spPr>
          <a:xfrm>
            <a:off x="184150" y="1504950"/>
            <a:ext cx="11823700" cy="3848100"/>
          </a:xfrm>
          <a:prstGeom prst="rect">
            <a:avLst/>
          </a:prstGeom>
        </p:spPr>
      </p:pic>
    </p:spTree>
    <p:extLst>
      <p:ext uri="{BB962C8B-B14F-4D97-AF65-F5344CB8AC3E}">
        <p14:creationId xmlns:p14="http://schemas.microsoft.com/office/powerpoint/2010/main" val="2110215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F0472A-CBFF-594D-B7F0-E72187FC3328}"/>
              </a:ext>
            </a:extLst>
          </p:cNvPr>
          <p:cNvSpPr>
            <a:spLocks noGrp="1"/>
          </p:cNvSpPr>
          <p:nvPr>
            <p:ph type="title"/>
          </p:nvPr>
        </p:nvSpPr>
        <p:spPr>
          <a:xfrm>
            <a:off x="838200" y="381167"/>
            <a:ext cx="10515600" cy="1325563"/>
          </a:xfrm>
        </p:spPr>
        <p:txBody>
          <a:bodyPr/>
          <a:lstStyle/>
          <a:p>
            <a:r>
              <a:rPr lang="en-US" dirty="0"/>
              <a:t>Hands on!</a:t>
            </a:r>
          </a:p>
        </p:txBody>
      </p:sp>
      <p:sp>
        <p:nvSpPr>
          <p:cNvPr id="8" name="Content Placeholder 3">
            <a:extLst>
              <a:ext uri="{FF2B5EF4-FFF2-40B4-BE49-F238E27FC236}">
                <a16:creationId xmlns:a16="http://schemas.microsoft.com/office/drawing/2014/main" id="{1F256938-734D-1E4F-A8D9-3C65C6398948}"/>
              </a:ext>
            </a:extLst>
          </p:cNvPr>
          <p:cNvSpPr txBox="1">
            <a:spLocks/>
          </p:cNvSpPr>
          <p:nvPr/>
        </p:nvSpPr>
        <p:spPr>
          <a:xfrm>
            <a:off x="838200" y="1706730"/>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endParaRPr lang="en-US" dirty="0"/>
          </a:p>
          <a:p>
            <a:pPr marL="0" indent="0">
              <a:buFont typeface="Arial" panose="020B0604020202020204" pitchFamily="34" charset="0"/>
              <a:buNone/>
            </a:pPr>
            <a:endParaRPr lang="en-US" dirty="0"/>
          </a:p>
        </p:txBody>
      </p:sp>
    </p:spTree>
    <p:extLst>
      <p:ext uri="{BB962C8B-B14F-4D97-AF65-F5344CB8AC3E}">
        <p14:creationId xmlns:p14="http://schemas.microsoft.com/office/powerpoint/2010/main" val="40851056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F0472A-CBFF-594D-B7F0-E72187FC3328}"/>
              </a:ext>
            </a:extLst>
          </p:cNvPr>
          <p:cNvSpPr>
            <a:spLocks noGrp="1"/>
          </p:cNvSpPr>
          <p:nvPr>
            <p:ph type="title"/>
          </p:nvPr>
        </p:nvSpPr>
        <p:spPr>
          <a:xfrm>
            <a:off x="838200" y="381167"/>
            <a:ext cx="10515600" cy="1325563"/>
          </a:xfrm>
        </p:spPr>
        <p:txBody>
          <a:bodyPr/>
          <a:lstStyle/>
          <a:p>
            <a:r>
              <a:rPr lang="en-GB" dirty="0"/>
              <a:t>The Diamond Kata:</a:t>
            </a:r>
            <a:endParaRPr lang="en-US" dirty="0"/>
          </a:p>
        </p:txBody>
      </p:sp>
      <p:sp>
        <p:nvSpPr>
          <p:cNvPr id="8" name="Content Placeholder 3">
            <a:extLst>
              <a:ext uri="{FF2B5EF4-FFF2-40B4-BE49-F238E27FC236}">
                <a16:creationId xmlns:a16="http://schemas.microsoft.com/office/drawing/2014/main" id="{1F256938-734D-1E4F-A8D9-3C65C6398948}"/>
              </a:ext>
            </a:extLst>
          </p:cNvPr>
          <p:cNvSpPr txBox="1">
            <a:spLocks/>
          </p:cNvSpPr>
          <p:nvPr/>
        </p:nvSpPr>
        <p:spPr>
          <a:xfrm>
            <a:off x="838200" y="1706730"/>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endParaRPr lang="en-US" dirty="0"/>
          </a:p>
          <a:p>
            <a:pPr marL="0" indent="0">
              <a:buFont typeface="Arial" panose="020B0604020202020204" pitchFamily="34" charset="0"/>
              <a:buNone/>
            </a:pPr>
            <a:endParaRPr lang="en-US" dirty="0"/>
          </a:p>
        </p:txBody>
      </p:sp>
      <p:sp>
        <p:nvSpPr>
          <p:cNvPr id="3" name="TextBox 2">
            <a:extLst>
              <a:ext uri="{FF2B5EF4-FFF2-40B4-BE49-F238E27FC236}">
                <a16:creationId xmlns:a16="http://schemas.microsoft.com/office/drawing/2014/main" id="{955A836A-92CA-4142-BB0C-A82B0A7EA908}"/>
              </a:ext>
            </a:extLst>
          </p:cNvPr>
          <p:cNvSpPr txBox="1"/>
          <p:nvPr/>
        </p:nvSpPr>
        <p:spPr>
          <a:xfrm>
            <a:off x="721894" y="1892967"/>
            <a:ext cx="4604085" cy="1754326"/>
          </a:xfrm>
          <a:prstGeom prst="rect">
            <a:avLst/>
          </a:prstGeom>
          <a:noFill/>
        </p:spPr>
        <p:txBody>
          <a:bodyPr wrap="square" rtlCol="0">
            <a:spAutoFit/>
          </a:bodyPr>
          <a:lstStyle/>
          <a:p>
            <a:r>
              <a:rPr lang="en-GB" dirty="0"/>
              <a:t>Build a function that</a:t>
            </a:r>
          </a:p>
          <a:p>
            <a:pPr marL="285750" indent="-285750">
              <a:buFontTx/>
              <a:buChar char="-"/>
            </a:pPr>
            <a:r>
              <a:rPr lang="en-GB" dirty="0"/>
              <a:t>takes in a single character from the alphabet as input</a:t>
            </a:r>
          </a:p>
          <a:p>
            <a:pPr marL="285750" indent="-285750">
              <a:buFontTx/>
              <a:buChar char="-"/>
            </a:pPr>
            <a:r>
              <a:rPr lang="en-GB" dirty="0"/>
              <a:t>returns a diamond shape ascii picture starting at A, all the way to the input Letter, and back down to A again.</a:t>
            </a:r>
            <a:endParaRPr lang="en-US" dirty="0"/>
          </a:p>
        </p:txBody>
      </p:sp>
      <p:sp>
        <p:nvSpPr>
          <p:cNvPr id="4" name="Rectangle 3">
            <a:extLst>
              <a:ext uri="{FF2B5EF4-FFF2-40B4-BE49-F238E27FC236}">
                <a16:creationId xmlns:a16="http://schemas.microsoft.com/office/drawing/2014/main" id="{805401CD-A96E-714C-9A36-8144CDE39B59}"/>
              </a:ext>
            </a:extLst>
          </p:cNvPr>
          <p:cNvSpPr/>
          <p:nvPr/>
        </p:nvSpPr>
        <p:spPr>
          <a:xfrm>
            <a:off x="5839326" y="1787276"/>
            <a:ext cx="1026697" cy="1754326"/>
          </a:xfrm>
          <a:prstGeom prst="rect">
            <a:avLst/>
          </a:prstGeom>
        </p:spPr>
        <p:txBody>
          <a:bodyPr wrap="square">
            <a:spAutoFit/>
          </a:bodyPr>
          <a:lstStyle/>
          <a:p>
            <a:r>
              <a:rPr lang="en-US" dirty="0"/>
              <a:t>B:</a:t>
            </a:r>
          </a:p>
          <a:p>
            <a:endParaRPr lang="en-US" dirty="0"/>
          </a:p>
          <a:p>
            <a:r>
              <a:rPr lang="en-GB" dirty="0"/>
              <a:t> A  </a:t>
            </a:r>
          </a:p>
          <a:p>
            <a:r>
              <a:rPr lang="en-GB" dirty="0"/>
              <a:t>B B</a:t>
            </a:r>
          </a:p>
          <a:p>
            <a:r>
              <a:rPr lang="en-GB" dirty="0"/>
              <a:t> A </a:t>
            </a:r>
          </a:p>
          <a:p>
            <a:endParaRPr lang="en-US" dirty="0"/>
          </a:p>
        </p:txBody>
      </p:sp>
      <p:sp>
        <p:nvSpPr>
          <p:cNvPr id="6" name="Rectangle 5">
            <a:extLst>
              <a:ext uri="{FF2B5EF4-FFF2-40B4-BE49-F238E27FC236}">
                <a16:creationId xmlns:a16="http://schemas.microsoft.com/office/drawing/2014/main" id="{B2EC93F1-75A8-AB43-A1F5-75F83FDD7F93}"/>
              </a:ext>
            </a:extLst>
          </p:cNvPr>
          <p:cNvSpPr/>
          <p:nvPr/>
        </p:nvSpPr>
        <p:spPr>
          <a:xfrm>
            <a:off x="6866023" y="1787276"/>
            <a:ext cx="1668377" cy="2585323"/>
          </a:xfrm>
          <a:prstGeom prst="rect">
            <a:avLst/>
          </a:prstGeom>
        </p:spPr>
        <p:txBody>
          <a:bodyPr wrap="square">
            <a:spAutoFit/>
          </a:bodyPr>
          <a:lstStyle/>
          <a:p>
            <a:r>
              <a:rPr lang="en-US" dirty="0"/>
              <a:t>D:</a:t>
            </a:r>
          </a:p>
          <a:p>
            <a:endParaRPr lang="en-US" dirty="0"/>
          </a:p>
          <a:p>
            <a:r>
              <a:rPr lang="en-GB" dirty="0"/>
              <a:t>   A  </a:t>
            </a:r>
          </a:p>
          <a:p>
            <a:r>
              <a:rPr lang="en-GB" dirty="0"/>
              <a:t>  B B  </a:t>
            </a:r>
          </a:p>
          <a:p>
            <a:r>
              <a:rPr lang="en-GB" dirty="0"/>
              <a:t> C   C </a:t>
            </a:r>
          </a:p>
          <a:p>
            <a:r>
              <a:rPr lang="en-GB" dirty="0"/>
              <a:t>D     D</a:t>
            </a:r>
          </a:p>
          <a:p>
            <a:r>
              <a:rPr lang="en-GB" dirty="0"/>
              <a:t> C   C </a:t>
            </a:r>
          </a:p>
          <a:p>
            <a:r>
              <a:rPr lang="en-GB" dirty="0"/>
              <a:t>  B B </a:t>
            </a:r>
          </a:p>
          <a:p>
            <a:r>
              <a:rPr lang="en-GB" dirty="0"/>
              <a:t>   A  </a:t>
            </a:r>
          </a:p>
        </p:txBody>
      </p:sp>
    </p:spTree>
    <p:extLst>
      <p:ext uri="{BB962C8B-B14F-4D97-AF65-F5344CB8AC3E}">
        <p14:creationId xmlns:p14="http://schemas.microsoft.com/office/powerpoint/2010/main" val="14369870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E701A699-7710-3F4A-97F2-B290A240A8A4}"/>
              </a:ext>
            </a:extLst>
          </p:cNvPr>
          <p:cNvSpPr>
            <a:spLocks noGrp="1"/>
          </p:cNvSpPr>
          <p:nvPr>
            <p:ph type="title"/>
          </p:nvPr>
        </p:nvSpPr>
        <p:spPr>
          <a:xfrm>
            <a:off x="1179226" y="826680"/>
            <a:ext cx="9833548" cy="1325563"/>
          </a:xfrm>
        </p:spPr>
        <p:txBody>
          <a:bodyPr>
            <a:normAutofit/>
          </a:bodyPr>
          <a:lstStyle/>
          <a:p>
            <a:pPr algn="ctr"/>
            <a:r>
              <a:rPr lang="en-US" sz="4000" dirty="0">
                <a:solidFill>
                  <a:srgbClr val="FFFFFF"/>
                </a:solidFill>
              </a:rPr>
              <a:t>Traditional Testing</a:t>
            </a:r>
          </a:p>
        </p:txBody>
      </p:sp>
      <p:pic>
        <p:nvPicPr>
          <p:cNvPr id="5" name="Picture 4" descr="A screenshot of a cell phone&#10;&#10;Description automatically generated">
            <a:extLst>
              <a:ext uri="{FF2B5EF4-FFF2-40B4-BE49-F238E27FC236}">
                <a16:creationId xmlns:a16="http://schemas.microsoft.com/office/drawing/2014/main" id="{FE72858A-0977-7246-BFD9-B93E5A5134F8}"/>
              </a:ext>
            </a:extLst>
          </p:cNvPr>
          <p:cNvPicPr>
            <a:picLocks noChangeAspect="1"/>
          </p:cNvPicPr>
          <p:nvPr/>
        </p:nvPicPr>
        <p:blipFill rotWithShape="1">
          <a:blip r:embed="rId4"/>
          <a:srcRect l="2899" r="6714"/>
          <a:stretch/>
        </p:blipFill>
        <p:spPr>
          <a:xfrm>
            <a:off x="433140" y="3072220"/>
            <a:ext cx="7668127" cy="2959100"/>
          </a:xfrm>
          <a:prstGeom prst="rect">
            <a:avLst/>
          </a:prstGeom>
          <a:effectLst>
            <a:softEdge rad="0"/>
          </a:effectLst>
        </p:spPr>
      </p:pic>
      <p:sp>
        <p:nvSpPr>
          <p:cNvPr id="8" name="Right Brace 7">
            <a:extLst>
              <a:ext uri="{FF2B5EF4-FFF2-40B4-BE49-F238E27FC236}">
                <a16:creationId xmlns:a16="http://schemas.microsoft.com/office/drawing/2014/main" id="{1AEE6A4C-30A6-0649-88CC-79C4167F6140}"/>
              </a:ext>
            </a:extLst>
          </p:cNvPr>
          <p:cNvSpPr/>
          <p:nvPr/>
        </p:nvSpPr>
        <p:spPr>
          <a:xfrm>
            <a:off x="3898232" y="3136388"/>
            <a:ext cx="4892842" cy="1291233"/>
          </a:xfrm>
          <a:prstGeom prst="rightBrace">
            <a:avLst/>
          </a:prstGeom>
          <a:ln w="38100">
            <a:solidFill>
              <a:srgbClr val="92D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TextBox 8">
            <a:extLst>
              <a:ext uri="{FF2B5EF4-FFF2-40B4-BE49-F238E27FC236}">
                <a16:creationId xmlns:a16="http://schemas.microsoft.com/office/drawing/2014/main" id="{545CDD94-0A0E-F343-ACAD-7152D09E8F60}"/>
              </a:ext>
            </a:extLst>
          </p:cNvPr>
          <p:cNvSpPr txBox="1"/>
          <p:nvPr/>
        </p:nvSpPr>
        <p:spPr>
          <a:xfrm>
            <a:off x="8558310" y="3549213"/>
            <a:ext cx="1548309" cy="461665"/>
          </a:xfrm>
          <a:prstGeom prst="rect">
            <a:avLst/>
          </a:prstGeom>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en-US" sz="2400" dirty="0"/>
              <a:t>Arrange</a:t>
            </a:r>
          </a:p>
        </p:txBody>
      </p:sp>
      <p:sp>
        <p:nvSpPr>
          <p:cNvPr id="12" name="Right Brace 11">
            <a:extLst>
              <a:ext uri="{FF2B5EF4-FFF2-40B4-BE49-F238E27FC236}">
                <a16:creationId xmlns:a16="http://schemas.microsoft.com/office/drawing/2014/main" id="{61448D27-7C4A-2543-AF5C-C60642E4F914}"/>
              </a:ext>
            </a:extLst>
          </p:cNvPr>
          <p:cNvSpPr/>
          <p:nvPr/>
        </p:nvSpPr>
        <p:spPr>
          <a:xfrm>
            <a:off x="3906099" y="4588041"/>
            <a:ext cx="4892842" cy="725827"/>
          </a:xfrm>
          <a:prstGeom prst="rightBrace">
            <a:avLst/>
          </a:prstGeom>
          <a:ln w="38100">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TextBox 12">
            <a:extLst>
              <a:ext uri="{FF2B5EF4-FFF2-40B4-BE49-F238E27FC236}">
                <a16:creationId xmlns:a16="http://schemas.microsoft.com/office/drawing/2014/main" id="{3724E513-C931-1F41-8B05-12F679A9048E}"/>
              </a:ext>
            </a:extLst>
          </p:cNvPr>
          <p:cNvSpPr txBox="1"/>
          <p:nvPr/>
        </p:nvSpPr>
        <p:spPr>
          <a:xfrm>
            <a:off x="8558310" y="4720121"/>
            <a:ext cx="1548309" cy="461665"/>
          </a:xfrm>
          <a:prstGeom prst="rect">
            <a:avLst/>
          </a:prstGeom>
          <a:solidFill>
            <a:srgbClr val="7030A0"/>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en-US" sz="2400" dirty="0"/>
              <a:t>Act</a:t>
            </a:r>
          </a:p>
        </p:txBody>
      </p:sp>
      <p:sp>
        <p:nvSpPr>
          <p:cNvPr id="16" name="Right Brace 15">
            <a:extLst>
              <a:ext uri="{FF2B5EF4-FFF2-40B4-BE49-F238E27FC236}">
                <a16:creationId xmlns:a16="http://schemas.microsoft.com/office/drawing/2014/main" id="{928D3886-14B9-AC47-80B5-4FE4763DED18}"/>
              </a:ext>
            </a:extLst>
          </p:cNvPr>
          <p:cNvSpPr/>
          <p:nvPr/>
        </p:nvSpPr>
        <p:spPr>
          <a:xfrm>
            <a:off x="7796463" y="5301306"/>
            <a:ext cx="809973" cy="725827"/>
          </a:xfrm>
          <a:prstGeom prst="righ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TextBox 16">
            <a:extLst>
              <a:ext uri="{FF2B5EF4-FFF2-40B4-BE49-F238E27FC236}">
                <a16:creationId xmlns:a16="http://schemas.microsoft.com/office/drawing/2014/main" id="{72F9F12D-CEC6-F144-B02B-D7225A1A2983}"/>
              </a:ext>
            </a:extLst>
          </p:cNvPr>
          <p:cNvSpPr txBox="1"/>
          <p:nvPr/>
        </p:nvSpPr>
        <p:spPr>
          <a:xfrm>
            <a:off x="8558310" y="5429364"/>
            <a:ext cx="1548309" cy="461665"/>
          </a:xfrm>
          <a:prstGeom prst="rect">
            <a:avLst/>
          </a:prstGeom>
          <a:solidFill>
            <a:srgbClr val="FF0000"/>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en-US" sz="2400" dirty="0"/>
              <a:t>Assert</a:t>
            </a:r>
          </a:p>
        </p:txBody>
      </p:sp>
      <p:sp>
        <p:nvSpPr>
          <p:cNvPr id="18" name="TextBox 17">
            <a:extLst>
              <a:ext uri="{FF2B5EF4-FFF2-40B4-BE49-F238E27FC236}">
                <a16:creationId xmlns:a16="http://schemas.microsoft.com/office/drawing/2014/main" id="{BCBD33EA-F1C4-8541-A107-36A0684C02A0}"/>
              </a:ext>
            </a:extLst>
          </p:cNvPr>
          <p:cNvSpPr txBox="1"/>
          <p:nvPr/>
        </p:nvSpPr>
        <p:spPr>
          <a:xfrm>
            <a:off x="10254840" y="3549213"/>
            <a:ext cx="1548309" cy="461665"/>
          </a:xfrm>
          <a:prstGeom prst="rect">
            <a:avLst/>
          </a:prstGeom>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en-US" sz="2400" dirty="0"/>
              <a:t>Given</a:t>
            </a:r>
          </a:p>
        </p:txBody>
      </p:sp>
      <p:sp>
        <p:nvSpPr>
          <p:cNvPr id="19" name="TextBox 18">
            <a:extLst>
              <a:ext uri="{FF2B5EF4-FFF2-40B4-BE49-F238E27FC236}">
                <a16:creationId xmlns:a16="http://schemas.microsoft.com/office/drawing/2014/main" id="{79F7CA6B-4BEC-554F-A2C7-661389172FB8}"/>
              </a:ext>
            </a:extLst>
          </p:cNvPr>
          <p:cNvSpPr txBox="1"/>
          <p:nvPr/>
        </p:nvSpPr>
        <p:spPr>
          <a:xfrm>
            <a:off x="10254840" y="4720121"/>
            <a:ext cx="1548309" cy="461665"/>
          </a:xfrm>
          <a:prstGeom prst="rect">
            <a:avLst/>
          </a:prstGeom>
          <a:solidFill>
            <a:srgbClr val="7030A0"/>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en-US" sz="2400" dirty="0"/>
              <a:t>When</a:t>
            </a:r>
          </a:p>
        </p:txBody>
      </p:sp>
      <p:sp>
        <p:nvSpPr>
          <p:cNvPr id="20" name="TextBox 19">
            <a:extLst>
              <a:ext uri="{FF2B5EF4-FFF2-40B4-BE49-F238E27FC236}">
                <a16:creationId xmlns:a16="http://schemas.microsoft.com/office/drawing/2014/main" id="{3A22A95A-3CAE-C040-8123-3056DA2DC1F1}"/>
              </a:ext>
            </a:extLst>
          </p:cNvPr>
          <p:cNvSpPr txBox="1"/>
          <p:nvPr/>
        </p:nvSpPr>
        <p:spPr>
          <a:xfrm>
            <a:off x="10254840" y="5429364"/>
            <a:ext cx="1548309" cy="461665"/>
          </a:xfrm>
          <a:prstGeom prst="rect">
            <a:avLst/>
          </a:prstGeom>
          <a:solidFill>
            <a:srgbClr val="FF0000"/>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en-US" sz="2400" dirty="0"/>
              <a:t>Then</a:t>
            </a:r>
          </a:p>
        </p:txBody>
      </p:sp>
      <p:sp>
        <p:nvSpPr>
          <p:cNvPr id="21" name="TextBox 20">
            <a:extLst>
              <a:ext uri="{FF2B5EF4-FFF2-40B4-BE49-F238E27FC236}">
                <a16:creationId xmlns:a16="http://schemas.microsoft.com/office/drawing/2014/main" id="{A2B8241D-D06C-3046-B73E-8C563B2F539C}"/>
              </a:ext>
            </a:extLst>
          </p:cNvPr>
          <p:cNvSpPr txBox="1"/>
          <p:nvPr/>
        </p:nvSpPr>
        <p:spPr>
          <a:xfrm>
            <a:off x="8550444" y="2869200"/>
            <a:ext cx="1548309" cy="461665"/>
          </a:xfrm>
          <a:prstGeom prst="rect">
            <a:avLst/>
          </a:prstGeom>
          <a:gradFill>
            <a:gsLst>
              <a:gs pos="0">
                <a:schemeClr val="accent1">
                  <a:lumMod val="60000"/>
                  <a:lumOff val="40000"/>
                </a:schemeClr>
              </a:gs>
              <a:gs pos="50000">
                <a:schemeClr val="accent1">
                  <a:lumMod val="60000"/>
                  <a:lumOff val="40000"/>
                </a:schemeClr>
              </a:gs>
              <a:gs pos="100000">
                <a:schemeClr val="accent1">
                  <a:lumMod val="75000"/>
                </a:schemeClr>
              </a:gs>
            </a:gsLst>
            <a:lin ang="21594000" scaled="0"/>
          </a:gra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en-US" sz="2400" dirty="0"/>
              <a:t>TDD</a:t>
            </a:r>
          </a:p>
        </p:txBody>
      </p:sp>
      <p:sp>
        <p:nvSpPr>
          <p:cNvPr id="23" name="TextBox 22">
            <a:extLst>
              <a:ext uri="{FF2B5EF4-FFF2-40B4-BE49-F238E27FC236}">
                <a16:creationId xmlns:a16="http://schemas.microsoft.com/office/drawing/2014/main" id="{370E1EE5-67A2-F540-A7B4-27DF63B75677}"/>
              </a:ext>
            </a:extLst>
          </p:cNvPr>
          <p:cNvSpPr txBox="1"/>
          <p:nvPr/>
        </p:nvSpPr>
        <p:spPr>
          <a:xfrm>
            <a:off x="10254840" y="2869200"/>
            <a:ext cx="1548309" cy="461665"/>
          </a:xfrm>
          <a:prstGeom prst="rect">
            <a:avLst/>
          </a:prstGeom>
          <a:gradFill>
            <a:gsLst>
              <a:gs pos="0">
                <a:schemeClr val="accent1">
                  <a:lumMod val="60000"/>
                  <a:lumOff val="40000"/>
                </a:schemeClr>
              </a:gs>
              <a:gs pos="50000">
                <a:schemeClr val="accent1">
                  <a:lumMod val="60000"/>
                  <a:lumOff val="40000"/>
                </a:schemeClr>
              </a:gs>
              <a:gs pos="100000">
                <a:schemeClr val="accent1">
                  <a:lumMod val="75000"/>
                </a:schemeClr>
              </a:gs>
            </a:gsLst>
            <a:lin ang="21594000" scaled="0"/>
          </a:gra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en-US" sz="2400" dirty="0"/>
              <a:t>BDD</a:t>
            </a:r>
          </a:p>
        </p:txBody>
      </p:sp>
    </p:spTree>
    <p:extLst>
      <p:ext uri="{BB962C8B-B14F-4D97-AF65-F5344CB8AC3E}">
        <p14:creationId xmlns:p14="http://schemas.microsoft.com/office/powerpoint/2010/main" val="13138228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F0472A-CBFF-594D-B7F0-E72187FC3328}"/>
              </a:ext>
            </a:extLst>
          </p:cNvPr>
          <p:cNvSpPr>
            <a:spLocks noGrp="1"/>
          </p:cNvSpPr>
          <p:nvPr>
            <p:ph type="title"/>
          </p:nvPr>
        </p:nvSpPr>
        <p:spPr>
          <a:xfrm>
            <a:off x="838200" y="381167"/>
            <a:ext cx="10515600" cy="1325563"/>
          </a:xfrm>
        </p:spPr>
        <p:txBody>
          <a:bodyPr/>
          <a:lstStyle/>
          <a:p>
            <a:r>
              <a:rPr lang="en-GB" dirty="0"/>
              <a:t>What Properties to test for?</a:t>
            </a:r>
            <a:endParaRPr lang="en-US" dirty="0"/>
          </a:p>
        </p:txBody>
      </p:sp>
      <p:sp>
        <p:nvSpPr>
          <p:cNvPr id="8" name="Content Placeholder 3">
            <a:extLst>
              <a:ext uri="{FF2B5EF4-FFF2-40B4-BE49-F238E27FC236}">
                <a16:creationId xmlns:a16="http://schemas.microsoft.com/office/drawing/2014/main" id="{1F256938-734D-1E4F-A8D9-3C65C6398948}"/>
              </a:ext>
            </a:extLst>
          </p:cNvPr>
          <p:cNvSpPr txBox="1">
            <a:spLocks/>
          </p:cNvSpPr>
          <p:nvPr/>
        </p:nvSpPr>
        <p:spPr>
          <a:xfrm>
            <a:off x="838200" y="1706730"/>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endParaRPr lang="en-US" dirty="0"/>
          </a:p>
          <a:p>
            <a:pPr marL="0" indent="0">
              <a:buFont typeface="Arial" panose="020B0604020202020204" pitchFamily="34" charset="0"/>
              <a:buNone/>
            </a:pPr>
            <a:endParaRPr lang="en-US" dirty="0"/>
          </a:p>
        </p:txBody>
      </p:sp>
      <p:sp>
        <p:nvSpPr>
          <p:cNvPr id="3" name="TextBox 2">
            <a:extLst>
              <a:ext uri="{FF2B5EF4-FFF2-40B4-BE49-F238E27FC236}">
                <a16:creationId xmlns:a16="http://schemas.microsoft.com/office/drawing/2014/main" id="{955A836A-92CA-4142-BB0C-A82B0A7EA908}"/>
              </a:ext>
            </a:extLst>
          </p:cNvPr>
          <p:cNvSpPr txBox="1"/>
          <p:nvPr/>
        </p:nvSpPr>
        <p:spPr>
          <a:xfrm>
            <a:off x="721894" y="1892967"/>
            <a:ext cx="9160043" cy="369332"/>
          </a:xfrm>
          <a:prstGeom prst="rect">
            <a:avLst/>
          </a:prstGeom>
          <a:noFill/>
        </p:spPr>
        <p:txBody>
          <a:bodyPr wrap="square" rtlCol="0">
            <a:spAutoFit/>
          </a:bodyPr>
          <a:lstStyle/>
          <a:p>
            <a:r>
              <a:rPr lang="en-US" dirty="0"/>
              <a:t>Take 5 minutes to think of some Properties (or rules) that we might be able to test for:</a:t>
            </a:r>
          </a:p>
        </p:txBody>
      </p:sp>
    </p:spTree>
    <p:extLst>
      <p:ext uri="{BB962C8B-B14F-4D97-AF65-F5344CB8AC3E}">
        <p14:creationId xmlns:p14="http://schemas.microsoft.com/office/powerpoint/2010/main" val="200718948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F0472A-CBFF-594D-B7F0-E72187FC3328}"/>
              </a:ext>
            </a:extLst>
          </p:cNvPr>
          <p:cNvSpPr>
            <a:spLocks noGrp="1"/>
          </p:cNvSpPr>
          <p:nvPr>
            <p:ph type="title"/>
          </p:nvPr>
        </p:nvSpPr>
        <p:spPr>
          <a:xfrm>
            <a:off x="838200" y="381167"/>
            <a:ext cx="10515600" cy="1325563"/>
          </a:xfrm>
        </p:spPr>
        <p:txBody>
          <a:bodyPr/>
          <a:lstStyle/>
          <a:p>
            <a:r>
              <a:rPr lang="en-GB" dirty="0"/>
              <a:t>Ok, lets write some code!</a:t>
            </a:r>
            <a:endParaRPr lang="en-US" dirty="0"/>
          </a:p>
        </p:txBody>
      </p:sp>
      <p:sp>
        <p:nvSpPr>
          <p:cNvPr id="8" name="Content Placeholder 3">
            <a:extLst>
              <a:ext uri="{FF2B5EF4-FFF2-40B4-BE49-F238E27FC236}">
                <a16:creationId xmlns:a16="http://schemas.microsoft.com/office/drawing/2014/main" id="{1F256938-734D-1E4F-A8D9-3C65C6398948}"/>
              </a:ext>
            </a:extLst>
          </p:cNvPr>
          <p:cNvSpPr txBox="1">
            <a:spLocks/>
          </p:cNvSpPr>
          <p:nvPr/>
        </p:nvSpPr>
        <p:spPr>
          <a:xfrm>
            <a:off x="838200" y="1706730"/>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endParaRPr lang="en-US" dirty="0"/>
          </a:p>
          <a:p>
            <a:pPr marL="0" indent="0">
              <a:buFont typeface="Arial" panose="020B0604020202020204" pitchFamily="34" charset="0"/>
              <a:buNone/>
            </a:pPr>
            <a:endParaRPr lang="en-US" dirty="0"/>
          </a:p>
        </p:txBody>
      </p:sp>
      <p:sp>
        <p:nvSpPr>
          <p:cNvPr id="3" name="TextBox 2">
            <a:extLst>
              <a:ext uri="{FF2B5EF4-FFF2-40B4-BE49-F238E27FC236}">
                <a16:creationId xmlns:a16="http://schemas.microsoft.com/office/drawing/2014/main" id="{955A836A-92CA-4142-BB0C-A82B0A7EA908}"/>
              </a:ext>
            </a:extLst>
          </p:cNvPr>
          <p:cNvSpPr txBox="1"/>
          <p:nvPr/>
        </p:nvSpPr>
        <p:spPr>
          <a:xfrm>
            <a:off x="721894" y="1892967"/>
            <a:ext cx="9160043" cy="369332"/>
          </a:xfrm>
          <a:prstGeom prst="rect">
            <a:avLst/>
          </a:prstGeom>
          <a:noFill/>
        </p:spPr>
        <p:txBody>
          <a:bodyPr wrap="square" rtlCol="0">
            <a:spAutoFit/>
          </a:bodyPr>
          <a:lstStyle/>
          <a:p>
            <a:r>
              <a:rPr lang="en-GB" dirty="0">
                <a:hlinkClick r:id="rId3"/>
              </a:rPr>
              <a:t>https://github.com/dcook-net/PropertyBasedTesting/</a:t>
            </a:r>
            <a:endParaRPr lang="en-US" dirty="0"/>
          </a:p>
        </p:txBody>
      </p:sp>
    </p:spTree>
    <p:extLst>
      <p:ext uri="{BB962C8B-B14F-4D97-AF65-F5344CB8AC3E}">
        <p14:creationId xmlns:p14="http://schemas.microsoft.com/office/powerpoint/2010/main" val="32940874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9AF5C66A-E8F2-4E13-98A3-FE96597C5A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8" name="Picture 37">
            <a:extLst>
              <a:ext uri="{FF2B5EF4-FFF2-40B4-BE49-F238E27FC236}">
                <a16:creationId xmlns:a16="http://schemas.microsoft.com/office/drawing/2014/main" id="{AC860275-E106-493A-8BF0-E0A91130EF6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7631194E-0348-134F-AD73-59D6187AB5D7}"/>
              </a:ext>
            </a:extLst>
          </p:cNvPr>
          <p:cNvSpPr>
            <a:spLocks noGrp="1"/>
          </p:cNvSpPr>
          <p:nvPr>
            <p:ph type="title"/>
          </p:nvPr>
        </p:nvSpPr>
        <p:spPr>
          <a:xfrm>
            <a:off x="1179576" y="822960"/>
            <a:ext cx="9829800" cy="1325880"/>
          </a:xfrm>
        </p:spPr>
        <p:txBody>
          <a:bodyPr>
            <a:normAutofit/>
          </a:bodyPr>
          <a:lstStyle/>
          <a:p>
            <a:pPr algn="ctr"/>
            <a:r>
              <a:rPr lang="en-US" sz="4000" dirty="0">
                <a:solidFill>
                  <a:srgbClr val="FFFFFF"/>
                </a:solidFill>
              </a:rPr>
              <a:t>Example Based Testing </a:t>
            </a:r>
          </a:p>
        </p:txBody>
      </p:sp>
      <p:sp>
        <p:nvSpPr>
          <p:cNvPr id="3" name="Content Placeholder 2">
            <a:extLst>
              <a:ext uri="{FF2B5EF4-FFF2-40B4-BE49-F238E27FC236}">
                <a16:creationId xmlns:a16="http://schemas.microsoft.com/office/drawing/2014/main" id="{DD4E9455-4432-6646-9283-203E483635EA}"/>
              </a:ext>
            </a:extLst>
          </p:cNvPr>
          <p:cNvSpPr>
            <a:spLocks noGrp="1"/>
          </p:cNvSpPr>
          <p:nvPr>
            <p:ph idx="1"/>
          </p:nvPr>
        </p:nvSpPr>
        <p:spPr>
          <a:xfrm>
            <a:off x="804672" y="2827419"/>
            <a:ext cx="5291328" cy="3227626"/>
          </a:xfrm>
        </p:spPr>
        <p:txBody>
          <a:bodyPr anchor="ctr">
            <a:normAutofit/>
          </a:bodyPr>
          <a:lstStyle/>
          <a:p>
            <a:pPr marL="0" indent="0" algn="ctr">
              <a:buNone/>
            </a:pPr>
            <a:r>
              <a:rPr lang="en-US" sz="2400" dirty="0">
                <a:solidFill>
                  <a:srgbClr val="000000"/>
                </a:solidFill>
              </a:rPr>
              <a:t>Vastly better than no tests at all</a:t>
            </a:r>
          </a:p>
          <a:p>
            <a:pPr marL="0" indent="0" algn="ctr">
              <a:buNone/>
            </a:pPr>
            <a:endParaRPr lang="en-US" sz="2400" dirty="0">
              <a:solidFill>
                <a:srgbClr val="000000"/>
              </a:solidFill>
            </a:endParaRPr>
          </a:p>
          <a:p>
            <a:pPr marL="0" indent="0" algn="ctr">
              <a:buNone/>
            </a:pPr>
            <a:r>
              <a:rPr lang="en-US" sz="2400" dirty="0">
                <a:solidFill>
                  <a:srgbClr val="000000"/>
                </a:solidFill>
              </a:rPr>
              <a:t>But is flawed by a wink link, that</a:t>
            </a:r>
          </a:p>
          <a:p>
            <a:pPr marL="0" indent="0" algn="ctr">
              <a:buNone/>
            </a:pPr>
            <a:r>
              <a:rPr lang="en-US" sz="2400" dirty="0">
                <a:solidFill>
                  <a:srgbClr val="000000"/>
                </a:solidFill>
              </a:rPr>
              <a:t>allows bugs to creep in </a:t>
            </a:r>
          </a:p>
        </p:txBody>
      </p:sp>
      <p:pic>
        <p:nvPicPr>
          <p:cNvPr id="7" name="Picture 6" descr="A picture containing table, water, sitting, surface&#10;&#10;Description automatically generated">
            <a:extLst>
              <a:ext uri="{FF2B5EF4-FFF2-40B4-BE49-F238E27FC236}">
                <a16:creationId xmlns:a16="http://schemas.microsoft.com/office/drawing/2014/main" id="{6D03EB14-4F0F-474F-8F65-0260E1B08CFC}"/>
              </a:ext>
            </a:extLst>
          </p:cNvPr>
          <p:cNvPicPr>
            <a:picLocks noChangeAspect="1"/>
          </p:cNvPicPr>
          <p:nvPr/>
        </p:nvPicPr>
        <p:blipFill>
          <a:blip r:embed="rId4">
            <a:extLst>
              <a:ext uri="{BEBA8EAE-BF5A-486C-A8C5-ECC9F3942E4B}">
                <a14:imgProps xmlns:a14="http://schemas.microsoft.com/office/drawing/2010/main">
                  <a14:imgLayer r:embed="rId5">
                    <a14:imgEffect>
                      <a14:artisticPaintStrokes intensity="10"/>
                    </a14:imgEffect>
                  </a14:imgLayer>
                </a14:imgProps>
              </a:ext>
            </a:extLst>
          </a:blip>
          <a:stretch>
            <a:fillRect/>
          </a:stretch>
        </p:blipFill>
        <p:spPr>
          <a:xfrm>
            <a:off x="6195031" y="2593514"/>
            <a:ext cx="5194800" cy="3463200"/>
          </a:xfrm>
          <a:prstGeom prst="rect">
            <a:avLst/>
          </a:prstGeom>
          <a:ln>
            <a:noFill/>
          </a:ln>
        </p:spPr>
      </p:pic>
    </p:spTree>
    <p:extLst>
      <p:ext uri="{BB962C8B-B14F-4D97-AF65-F5344CB8AC3E}">
        <p14:creationId xmlns:p14="http://schemas.microsoft.com/office/powerpoint/2010/main" val="29291124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9AF5C66A-E8F2-4E13-98A3-FE96597C5A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7" name="Picture 26">
            <a:extLst>
              <a:ext uri="{FF2B5EF4-FFF2-40B4-BE49-F238E27FC236}">
                <a16:creationId xmlns:a16="http://schemas.microsoft.com/office/drawing/2014/main" id="{AC860275-E106-493A-8BF0-E0A91130EF6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7631194E-0348-134F-AD73-59D6187AB5D7}"/>
              </a:ext>
            </a:extLst>
          </p:cNvPr>
          <p:cNvSpPr>
            <a:spLocks noGrp="1"/>
          </p:cNvSpPr>
          <p:nvPr>
            <p:ph type="title"/>
          </p:nvPr>
        </p:nvSpPr>
        <p:spPr>
          <a:xfrm>
            <a:off x="1179576" y="822960"/>
            <a:ext cx="9829800" cy="1325880"/>
          </a:xfrm>
        </p:spPr>
        <p:txBody>
          <a:bodyPr>
            <a:normAutofit/>
          </a:bodyPr>
          <a:lstStyle/>
          <a:p>
            <a:pPr algn="ctr"/>
            <a:r>
              <a:rPr lang="en-US" sz="4000">
                <a:solidFill>
                  <a:srgbClr val="FFFFFF"/>
                </a:solidFill>
              </a:rPr>
              <a:t>Example Based Testing</a:t>
            </a:r>
          </a:p>
        </p:txBody>
      </p:sp>
      <p:sp>
        <p:nvSpPr>
          <p:cNvPr id="3" name="Content Placeholder 2">
            <a:extLst>
              <a:ext uri="{FF2B5EF4-FFF2-40B4-BE49-F238E27FC236}">
                <a16:creationId xmlns:a16="http://schemas.microsoft.com/office/drawing/2014/main" id="{DD4E9455-4432-6646-9283-203E483635EA}"/>
              </a:ext>
            </a:extLst>
          </p:cNvPr>
          <p:cNvSpPr>
            <a:spLocks noGrp="1"/>
          </p:cNvSpPr>
          <p:nvPr>
            <p:ph idx="1"/>
          </p:nvPr>
        </p:nvSpPr>
        <p:spPr>
          <a:xfrm>
            <a:off x="804672" y="2827419"/>
            <a:ext cx="5126896" cy="3227626"/>
          </a:xfrm>
        </p:spPr>
        <p:txBody>
          <a:bodyPr anchor="ctr">
            <a:normAutofit/>
          </a:bodyPr>
          <a:lstStyle/>
          <a:p>
            <a:pPr marL="0" indent="0" algn="ctr">
              <a:buNone/>
            </a:pPr>
            <a:r>
              <a:rPr lang="en-US" sz="2400" dirty="0">
                <a:solidFill>
                  <a:srgbClr val="000000"/>
                </a:solidFill>
              </a:rPr>
              <a:t>It’s us!</a:t>
            </a:r>
          </a:p>
          <a:p>
            <a:pPr marL="0" indent="0" algn="ctr">
              <a:buNone/>
            </a:pPr>
            <a:r>
              <a:rPr lang="en-US" sz="2400" dirty="0">
                <a:solidFill>
                  <a:srgbClr val="000000"/>
                </a:solidFill>
              </a:rPr>
              <a:t>We are are the wink link!</a:t>
            </a:r>
          </a:p>
        </p:txBody>
      </p:sp>
      <p:pic>
        <p:nvPicPr>
          <p:cNvPr id="8" name="Picture 7" descr="A person jumping in the air&#10;&#10;Description automatically generated">
            <a:extLst>
              <a:ext uri="{FF2B5EF4-FFF2-40B4-BE49-F238E27FC236}">
                <a16:creationId xmlns:a16="http://schemas.microsoft.com/office/drawing/2014/main" id="{25DD18AF-C0D1-5240-86B5-2673AC05F6DE}"/>
              </a:ext>
            </a:extLst>
          </p:cNvPr>
          <p:cNvPicPr>
            <a:picLocks/>
          </p:cNvPicPr>
          <p:nvPr/>
        </p:nvPicPr>
        <p:blipFill rotWithShape="1">
          <a:blip r:embed="rId4"/>
          <a:srcRect l="7773" r="21853"/>
          <a:stretch/>
        </p:blipFill>
        <p:spPr>
          <a:xfrm>
            <a:off x="6192528" y="2591846"/>
            <a:ext cx="5194800" cy="3463199"/>
          </a:xfrm>
          <a:prstGeom prst="rect">
            <a:avLst/>
          </a:prstGeom>
        </p:spPr>
      </p:pic>
    </p:spTree>
    <p:extLst>
      <p:ext uri="{BB962C8B-B14F-4D97-AF65-F5344CB8AC3E}">
        <p14:creationId xmlns:p14="http://schemas.microsoft.com/office/powerpoint/2010/main" val="16872902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27">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7631194E-0348-134F-AD73-59D6187AB5D7}"/>
              </a:ext>
            </a:extLst>
          </p:cNvPr>
          <p:cNvSpPr>
            <a:spLocks noGrp="1"/>
          </p:cNvSpPr>
          <p:nvPr>
            <p:ph type="title"/>
          </p:nvPr>
        </p:nvSpPr>
        <p:spPr>
          <a:xfrm>
            <a:off x="1179226" y="826680"/>
            <a:ext cx="9833548" cy="1325563"/>
          </a:xfrm>
        </p:spPr>
        <p:txBody>
          <a:bodyPr>
            <a:normAutofit/>
          </a:bodyPr>
          <a:lstStyle/>
          <a:p>
            <a:pPr algn="ctr"/>
            <a:r>
              <a:rPr lang="en-US" sz="4000" dirty="0">
                <a:solidFill>
                  <a:srgbClr val="FFFFFF"/>
                </a:solidFill>
              </a:rPr>
              <a:t>Problems with </a:t>
            </a:r>
            <a:br>
              <a:rPr lang="en-US" sz="4000" dirty="0">
                <a:solidFill>
                  <a:srgbClr val="FFFFFF"/>
                </a:solidFill>
              </a:rPr>
            </a:br>
            <a:r>
              <a:rPr lang="en-US" sz="4000" dirty="0">
                <a:solidFill>
                  <a:srgbClr val="FFFFFF"/>
                </a:solidFill>
              </a:rPr>
              <a:t>Example Based Testing</a:t>
            </a:r>
          </a:p>
        </p:txBody>
      </p:sp>
      <p:sp>
        <p:nvSpPr>
          <p:cNvPr id="3" name="Content Placeholder 2">
            <a:extLst>
              <a:ext uri="{FF2B5EF4-FFF2-40B4-BE49-F238E27FC236}">
                <a16:creationId xmlns:a16="http://schemas.microsoft.com/office/drawing/2014/main" id="{DD4E9455-4432-6646-9283-203E483635EA}"/>
              </a:ext>
            </a:extLst>
          </p:cNvPr>
          <p:cNvSpPr>
            <a:spLocks noGrp="1"/>
          </p:cNvSpPr>
          <p:nvPr>
            <p:ph idx="1"/>
          </p:nvPr>
        </p:nvSpPr>
        <p:spPr>
          <a:xfrm>
            <a:off x="805200" y="2753936"/>
            <a:ext cx="5386800" cy="3277384"/>
          </a:xfrm>
        </p:spPr>
        <p:txBody>
          <a:bodyPr>
            <a:noAutofit/>
          </a:bodyPr>
          <a:lstStyle/>
          <a:p>
            <a:pPr marL="0" indent="0">
              <a:buNone/>
            </a:pPr>
            <a:r>
              <a:rPr lang="en-US" sz="2400" dirty="0">
                <a:solidFill>
                  <a:srgbClr val="000000"/>
                </a:solidFill>
              </a:rPr>
              <a:t>Relies on us:</a:t>
            </a:r>
          </a:p>
          <a:p>
            <a:pPr marL="0" indent="0">
              <a:buNone/>
            </a:pPr>
            <a:r>
              <a:rPr lang="en-US" sz="2400" dirty="0">
                <a:solidFill>
                  <a:srgbClr val="000000"/>
                </a:solidFill>
              </a:rPr>
              <a:t> - Think of all scenarios &amp; permutations</a:t>
            </a:r>
          </a:p>
          <a:p>
            <a:pPr marL="0" indent="0">
              <a:buNone/>
            </a:pPr>
            <a:r>
              <a:rPr lang="en-US" sz="2400" dirty="0">
                <a:solidFill>
                  <a:srgbClr val="000000"/>
                </a:solidFill>
              </a:rPr>
              <a:t> - How do we choose test data?</a:t>
            </a:r>
          </a:p>
          <a:p>
            <a:pPr marL="0" indent="0">
              <a:buNone/>
            </a:pPr>
            <a:r>
              <a:rPr lang="en-US" sz="2400" dirty="0">
                <a:solidFill>
                  <a:srgbClr val="000000"/>
                </a:solidFill>
              </a:rPr>
              <a:t> - How many tests is enough?</a:t>
            </a:r>
          </a:p>
          <a:p>
            <a:pPr marL="0" indent="0">
              <a:buNone/>
            </a:pPr>
            <a:endParaRPr lang="en-US" sz="2400" dirty="0">
              <a:solidFill>
                <a:srgbClr val="000000"/>
              </a:solidFill>
            </a:endParaRPr>
          </a:p>
          <a:p>
            <a:pPr marL="0" indent="0">
              <a:buNone/>
            </a:pPr>
            <a:r>
              <a:rPr lang="en-US" sz="2400" dirty="0">
                <a:solidFill>
                  <a:srgbClr val="000000"/>
                </a:solidFill>
              </a:rPr>
              <a:t>Costs associated with Exhaustive Testing</a:t>
            </a:r>
          </a:p>
          <a:p>
            <a:pPr marL="0" indent="0">
              <a:buNone/>
            </a:pPr>
            <a:endParaRPr lang="en-US" sz="2400" dirty="0">
              <a:solidFill>
                <a:srgbClr val="000000"/>
              </a:solidFill>
            </a:endParaRPr>
          </a:p>
        </p:txBody>
      </p:sp>
      <p:pic>
        <p:nvPicPr>
          <p:cNvPr id="8" name="Picture 7" descr="A picture containing sitting, small, white, bird&#10;&#10;Description automatically generated">
            <a:extLst>
              <a:ext uri="{FF2B5EF4-FFF2-40B4-BE49-F238E27FC236}">
                <a16:creationId xmlns:a16="http://schemas.microsoft.com/office/drawing/2014/main" id="{D1510ACF-5DFA-8747-8411-177B087A4B07}"/>
              </a:ext>
            </a:extLst>
          </p:cNvPr>
          <p:cNvPicPr>
            <a:picLocks/>
          </p:cNvPicPr>
          <p:nvPr/>
        </p:nvPicPr>
        <p:blipFill>
          <a:blip r:embed="rId4"/>
          <a:stretch>
            <a:fillRect/>
          </a:stretch>
        </p:blipFill>
        <p:spPr>
          <a:xfrm>
            <a:off x="6192000" y="2592000"/>
            <a:ext cx="5194800" cy="3463545"/>
          </a:xfrm>
          <a:prstGeom prst="rect">
            <a:avLst/>
          </a:prstGeom>
        </p:spPr>
      </p:pic>
    </p:spTree>
    <p:extLst>
      <p:ext uri="{BB962C8B-B14F-4D97-AF65-F5344CB8AC3E}">
        <p14:creationId xmlns:p14="http://schemas.microsoft.com/office/powerpoint/2010/main" val="12851501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27">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7631194E-0348-134F-AD73-59D6187AB5D7}"/>
              </a:ext>
            </a:extLst>
          </p:cNvPr>
          <p:cNvSpPr>
            <a:spLocks noGrp="1"/>
          </p:cNvSpPr>
          <p:nvPr>
            <p:ph type="title"/>
          </p:nvPr>
        </p:nvSpPr>
        <p:spPr>
          <a:xfrm>
            <a:off x="1179226" y="826680"/>
            <a:ext cx="9833548" cy="1325563"/>
          </a:xfrm>
        </p:spPr>
        <p:txBody>
          <a:bodyPr>
            <a:normAutofit/>
          </a:bodyPr>
          <a:lstStyle/>
          <a:p>
            <a:pPr algn="ctr"/>
            <a:r>
              <a:rPr lang="en-US" sz="4000" dirty="0">
                <a:solidFill>
                  <a:srgbClr val="FFFFFF"/>
                </a:solidFill>
              </a:rPr>
              <a:t>Problems with </a:t>
            </a:r>
            <a:br>
              <a:rPr lang="en-US" sz="4000" dirty="0">
                <a:solidFill>
                  <a:srgbClr val="FFFFFF"/>
                </a:solidFill>
              </a:rPr>
            </a:br>
            <a:r>
              <a:rPr lang="en-US" sz="4000" dirty="0">
                <a:solidFill>
                  <a:srgbClr val="FFFFFF"/>
                </a:solidFill>
              </a:rPr>
              <a:t>Example Based Testing</a:t>
            </a:r>
          </a:p>
        </p:txBody>
      </p:sp>
      <p:sp>
        <p:nvSpPr>
          <p:cNvPr id="3" name="Content Placeholder 2">
            <a:extLst>
              <a:ext uri="{FF2B5EF4-FFF2-40B4-BE49-F238E27FC236}">
                <a16:creationId xmlns:a16="http://schemas.microsoft.com/office/drawing/2014/main" id="{DD4E9455-4432-6646-9283-203E483635EA}"/>
              </a:ext>
            </a:extLst>
          </p:cNvPr>
          <p:cNvSpPr>
            <a:spLocks noGrp="1"/>
          </p:cNvSpPr>
          <p:nvPr>
            <p:ph idx="1"/>
          </p:nvPr>
        </p:nvSpPr>
        <p:spPr>
          <a:xfrm>
            <a:off x="805200" y="3882188"/>
            <a:ext cx="5386800" cy="2149131"/>
          </a:xfrm>
        </p:spPr>
        <p:txBody>
          <a:bodyPr>
            <a:noAutofit/>
          </a:bodyPr>
          <a:lstStyle/>
          <a:p>
            <a:pPr marL="0" indent="0">
              <a:buNone/>
            </a:pPr>
            <a:r>
              <a:rPr lang="en-GB" sz="2400" dirty="0"/>
              <a:t>Q: Did you test all the edge cases? </a:t>
            </a:r>
          </a:p>
          <a:p>
            <a:pPr marL="0" indent="0">
              <a:buNone/>
            </a:pPr>
            <a:r>
              <a:rPr lang="en-GB" sz="2400" dirty="0"/>
              <a:t>A: All the ones we thought about, yes!</a:t>
            </a:r>
          </a:p>
          <a:p>
            <a:pPr marL="0" indent="0">
              <a:buNone/>
            </a:pPr>
            <a:endParaRPr lang="en-US" sz="2400" dirty="0">
              <a:solidFill>
                <a:srgbClr val="000000"/>
              </a:solidFill>
            </a:endParaRPr>
          </a:p>
        </p:txBody>
      </p:sp>
      <p:pic>
        <p:nvPicPr>
          <p:cNvPr id="5" name="Picture 4" descr="A picture containing transport, wheel&#10;&#10;Description automatically generated">
            <a:extLst>
              <a:ext uri="{FF2B5EF4-FFF2-40B4-BE49-F238E27FC236}">
                <a16:creationId xmlns:a16="http://schemas.microsoft.com/office/drawing/2014/main" id="{383FA4DF-33D5-5C4D-9454-CC48737CC56A}"/>
              </a:ext>
            </a:extLst>
          </p:cNvPr>
          <p:cNvPicPr>
            <a:picLocks noChangeAspect="1"/>
          </p:cNvPicPr>
          <p:nvPr/>
        </p:nvPicPr>
        <p:blipFill rotWithShape="1">
          <a:blip r:embed="rId4"/>
          <a:srcRect l="15521" r="10132"/>
          <a:stretch/>
        </p:blipFill>
        <p:spPr>
          <a:xfrm>
            <a:off x="6192000" y="2592000"/>
            <a:ext cx="5158800" cy="3469444"/>
          </a:xfrm>
          <a:prstGeom prst="rect">
            <a:avLst/>
          </a:prstGeom>
        </p:spPr>
      </p:pic>
    </p:spTree>
    <p:extLst>
      <p:ext uri="{BB962C8B-B14F-4D97-AF65-F5344CB8AC3E}">
        <p14:creationId xmlns:p14="http://schemas.microsoft.com/office/powerpoint/2010/main" val="32069400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2" name="Rectangle 41">
            <a:extLst>
              <a:ext uri="{FF2B5EF4-FFF2-40B4-BE49-F238E27FC236}">
                <a16:creationId xmlns:a16="http://schemas.microsoft.com/office/drawing/2014/main" id="{466012E2-2E5E-4208-B59C-DA4FC44DC7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635" y="0"/>
            <a:ext cx="12220634"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4" name="Picture 43">
            <a:extLst>
              <a:ext uri="{FF2B5EF4-FFF2-40B4-BE49-F238E27FC236}">
                <a16:creationId xmlns:a16="http://schemas.microsoft.com/office/drawing/2014/main" id="{05F94A0D-DB2E-4487-BA31-9105C14D950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8636" y="0"/>
            <a:ext cx="12220636" cy="6858000"/>
          </a:xfrm>
          <a:prstGeom prst="rect">
            <a:avLst/>
          </a:prstGeom>
        </p:spPr>
      </p:pic>
      <p:sp>
        <p:nvSpPr>
          <p:cNvPr id="22" name="TextBox 21">
            <a:extLst>
              <a:ext uri="{FF2B5EF4-FFF2-40B4-BE49-F238E27FC236}">
                <a16:creationId xmlns:a16="http://schemas.microsoft.com/office/drawing/2014/main" id="{15396077-171B-C043-944A-5E53DC22CF35}"/>
              </a:ext>
            </a:extLst>
          </p:cNvPr>
          <p:cNvSpPr txBox="1"/>
          <p:nvPr/>
        </p:nvSpPr>
        <p:spPr>
          <a:xfrm>
            <a:off x="726057" y="3121701"/>
            <a:ext cx="3658053" cy="2160162"/>
          </a:xfrm>
          <a:prstGeom prst="rect">
            <a:avLst/>
          </a:prstGeom>
        </p:spPr>
        <p:txBody>
          <a:bodyPr vert="horz" lIns="91440" tIns="45720" rIns="91440" bIns="45720" rtlCol="0" anchor="t">
            <a:normAutofit/>
          </a:bodyPr>
          <a:lstStyle/>
          <a:p>
            <a:pPr>
              <a:lnSpc>
                <a:spcPct val="90000"/>
              </a:lnSpc>
              <a:spcBef>
                <a:spcPct val="0"/>
              </a:spcBef>
              <a:spcAft>
                <a:spcPts val="600"/>
              </a:spcAft>
            </a:pPr>
            <a:r>
              <a:rPr lang="en-US" sz="4400" kern="1200" dirty="0">
                <a:solidFill>
                  <a:srgbClr val="FFFFFF"/>
                </a:solidFill>
                <a:latin typeface="+mj-lt"/>
                <a:ea typeface="+mj-ea"/>
                <a:cs typeface="+mj-cs"/>
              </a:rPr>
              <a:t>Example Based Tests In Action</a:t>
            </a:r>
          </a:p>
        </p:txBody>
      </p:sp>
      <p:pic>
        <p:nvPicPr>
          <p:cNvPr id="11" name="Picture 10" descr="A screenshot of a cell phone&#10;&#10;Description automatically generated">
            <a:extLst>
              <a:ext uri="{FF2B5EF4-FFF2-40B4-BE49-F238E27FC236}">
                <a16:creationId xmlns:a16="http://schemas.microsoft.com/office/drawing/2014/main" id="{0CB7BF34-44D5-CA4A-A04B-7FE4337BD9E5}"/>
              </a:ext>
            </a:extLst>
          </p:cNvPr>
          <p:cNvPicPr>
            <a:picLocks noChangeAspect="1"/>
          </p:cNvPicPr>
          <p:nvPr/>
        </p:nvPicPr>
        <p:blipFill>
          <a:blip r:embed="rId4"/>
          <a:stretch/>
        </p:blipFill>
        <p:spPr>
          <a:xfrm rot="21600000">
            <a:off x="5392152" y="1588764"/>
            <a:ext cx="6367413" cy="3693099"/>
          </a:xfrm>
          <a:prstGeom prst="rect">
            <a:avLst/>
          </a:prstGeom>
        </p:spPr>
      </p:pic>
    </p:spTree>
    <p:extLst>
      <p:ext uri="{BB962C8B-B14F-4D97-AF65-F5344CB8AC3E}">
        <p14:creationId xmlns:p14="http://schemas.microsoft.com/office/powerpoint/2010/main" val="11887489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27">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7631194E-0348-134F-AD73-59D6187AB5D7}"/>
              </a:ext>
            </a:extLst>
          </p:cNvPr>
          <p:cNvSpPr>
            <a:spLocks noGrp="1"/>
          </p:cNvSpPr>
          <p:nvPr>
            <p:ph type="title"/>
          </p:nvPr>
        </p:nvSpPr>
        <p:spPr>
          <a:xfrm>
            <a:off x="1179226" y="826680"/>
            <a:ext cx="9833548" cy="1325563"/>
          </a:xfrm>
        </p:spPr>
        <p:txBody>
          <a:bodyPr>
            <a:normAutofit/>
          </a:bodyPr>
          <a:lstStyle/>
          <a:p>
            <a:pPr algn="ctr">
              <a:spcAft>
                <a:spcPts val="600"/>
              </a:spcAft>
            </a:pPr>
            <a:r>
              <a:rPr lang="en-US" sz="4000" dirty="0">
                <a:solidFill>
                  <a:srgbClr val="FFFFFF"/>
                </a:solidFill>
              </a:rPr>
              <a:t>Example Based Tests In Action</a:t>
            </a:r>
          </a:p>
        </p:txBody>
      </p:sp>
      <p:pic>
        <p:nvPicPr>
          <p:cNvPr id="9" name="Picture 8" descr="A screenshot of a cell phone&#10;&#10;Description automatically generated">
            <a:extLst>
              <a:ext uri="{FF2B5EF4-FFF2-40B4-BE49-F238E27FC236}">
                <a16:creationId xmlns:a16="http://schemas.microsoft.com/office/drawing/2014/main" id="{9AAA77F5-7EBD-0F46-A9DA-697B375AB020}"/>
              </a:ext>
            </a:extLst>
          </p:cNvPr>
          <p:cNvPicPr>
            <a:picLocks noChangeAspect="1"/>
          </p:cNvPicPr>
          <p:nvPr/>
        </p:nvPicPr>
        <p:blipFill>
          <a:blip r:embed="rId4"/>
          <a:stretch>
            <a:fillRect/>
          </a:stretch>
        </p:blipFill>
        <p:spPr>
          <a:xfrm>
            <a:off x="1441450" y="2852821"/>
            <a:ext cx="9309100" cy="3098800"/>
          </a:xfrm>
          <a:prstGeom prst="rect">
            <a:avLst/>
          </a:prstGeom>
        </p:spPr>
      </p:pic>
    </p:spTree>
    <p:extLst>
      <p:ext uri="{BB962C8B-B14F-4D97-AF65-F5344CB8AC3E}">
        <p14:creationId xmlns:p14="http://schemas.microsoft.com/office/powerpoint/2010/main" val="186765778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TotalTime>
  <Words>3734</Words>
  <Application>Microsoft Macintosh PowerPoint</Application>
  <PresentationFormat>Widescreen</PresentationFormat>
  <Paragraphs>381</Paragraphs>
  <Slides>31</Slides>
  <Notes>30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31</vt:i4>
      </vt:variant>
    </vt:vector>
  </HeadingPairs>
  <TitlesOfParts>
    <vt:vector size="36" baseType="lpstr">
      <vt:lpstr>Arial</vt:lpstr>
      <vt:lpstr>Calibri</vt:lpstr>
      <vt:lpstr>Calibri Light</vt:lpstr>
      <vt:lpstr>Monaco</vt:lpstr>
      <vt:lpstr>Office Theme</vt:lpstr>
      <vt:lpstr>Introduction to Property Based Testing</vt:lpstr>
      <vt:lpstr>What we will cover</vt:lpstr>
      <vt:lpstr>Traditional Testing</vt:lpstr>
      <vt:lpstr>Example Based Testing </vt:lpstr>
      <vt:lpstr>Example Based Testing</vt:lpstr>
      <vt:lpstr>Problems with  Example Based Testing</vt:lpstr>
      <vt:lpstr>Problems with  Example Based Testing</vt:lpstr>
      <vt:lpstr>PowerPoint Presentation</vt:lpstr>
      <vt:lpstr>Example Based Tests In Action</vt:lpstr>
      <vt:lpstr>PowerPoint Presentation</vt:lpstr>
      <vt:lpstr>Example Based Testing In Action</vt:lpstr>
      <vt:lpstr>PowerPoint Presentation</vt:lpstr>
      <vt:lpstr>Property Based Testing</vt:lpstr>
      <vt:lpstr>Property Based Testing</vt:lpstr>
      <vt:lpstr>What do we mean by  ‘Properties’?</vt:lpstr>
      <vt:lpstr>Properties of a Guid Generating Function</vt:lpstr>
      <vt:lpstr>Properties of the Add Function</vt:lpstr>
      <vt:lpstr>Properties of the Add Function</vt:lpstr>
      <vt:lpstr>Properties of the Add Function</vt:lpstr>
      <vt:lpstr>Properties of the Add Function</vt:lpstr>
      <vt:lpstr>Properties of the Add Function</vt:lpstr>
      <vt:lpstr>Properties of the Add Function</vt:lpstr>
      <vt:lpstr>Properties of the Add Function</vt:lpstr>
      <vt:lpstr>Benefits of Property Based Testing</vt:lpstr>
      <vt:lpstr>Flawed implementation </vt:lpstr>
      <vt:lpstr>Property Based Testing Libraries – FS Check</vt:lpstr>
      <vt:lpstr>PowerPoint Presentation</vt:lpstr>
      <vt:lpstr>Hands on!</vt:lpstr>
      <vt:lpstr>The Diamond Kata:</vt:lpstr>
      <vt:lpstr>What Properties to test for?</vt:lpstr>
      <vt:lpstr>Ok, lets write some code!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Property Based Testing</dc:title>
  <dc:creator>David Cook</dc:creator>
  <cp:lastModifiedBy>David Cook</cp:lastModifiedBy>
  <cp:revision>8</cp:revision>
  <dcterms:created xsi:type="dcterms:W3CDTF">2020-05-29T09:41:37Z</dcterms:created>
  <dcterms:modified xsi:type="dcterms:W3CDTF">2020-05-29T10:04:08Z</dcterms:modified>
</cp:coreProperties>
</file>